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7"/>
  </p:notesMasterIdLst>
  <p:sldIdLst>
    <p:sldId id="277" r:id="rId2"/>
    <p:sldId id="279" r:id="rId3"/>
    <p:sldId id="280" r:id="rId4"/>
    <p:sldId id="281" r:id="rId5"/>
    <p:sldId id="282" r:id="rId6"/>
    <p:sldId id="283" r:id="rId7"/>
    <p:sldId id="284" r:id="rId8"/>
    <p:sldId id="289" r:id="rId9"/>
    <p:sldId id="286" r:id="rId10"/>
    <p:sldId id="287" r:id="rId11"/>
    <p:sldId id="276" r:id="rId12"/>
    <p:sldId id="258" r:id="rId13"/>
    <p:sldId id="259" r:id="rId14"/>
    <p:sldId id="260" r:id="rId15"/>
    <p:sldId id="261" r:id="rId16"/>
    <p:sldId id="262" r:id="rId17"/>
    <p:sldId id="269" r:id="rId18"/>
    <p:sldId id="270" r:id="rId19"/>
    <p:sldId id="264" r:id="rId20"/>
    <p:sldId id="265" r:id="rId21"/>
    <p:sldId id="266" r:id="rId22"/>
    <p:sldId id="267" r:id="rId23"/>
    <p:sldId id="268" r:id="rId24"/>
    <p:sldId id="273" r:id="rId25"/>
    <p:sldId id="288" r:id="rId26"/>
  </p:sldIdLst>
  <p:sldSz cx="9144000" cy="6858000" type="screen4x3"/>
  <p:notesSz cx="6858000" cy="9144000"/>
  <p:embeddedFontLst>
    <p:embeddedFont>
      <p:font typeface="Verdana" panose="020B060403050404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Roboto" panose="020B0604020202020204" charset="0"/>
      <p:regular r:id="rId36"/>
      <p:bold r:id="rId37"/>
      <p:italic r:id="rId38"/>
      <p:boldItalic r:id="rId39"/>
    </p:embeddedFont>
    <p:embeddedFont>
      <p:font typeface="Alfa Slab One" panose="020B0604020202020204" charset="0"/>
      <p:regular r:id="rId40"/>
    </p:embeddedFont>
    <p:embeddedFont>
      <p:font typeface="Raleway Ligh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000000"/>
          </p15:clr>
        </p15:guide>
        <p15:guide id="2" pos="2880">
          <p15:clr>
            <a:srgbClr val="000000"/>
          </p15:clr>
        </p15:guide>
      </p15:sldGuideLst>
    </p:ext>
    <p:ext uri="{2D200454-40CA-4A62-9FC3-DE9A4176ACB9}">
      <p15:notes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A01D083-866D-4184-BB33-D9BD11A4E339}">
  <a:tblStyle styleId="{BA01D083-866D-4184-BB33-D9BD11A4E3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38" autoAdjust="0"/>
  </p:normalViewPr>
  <p:slideViewPr>
    <p:cSldViewPr snapToGrid="0">
      <p:cViewPr>
        <p:scale>
          <a:sx n="100" d="100"/>
          <a:sy n="100" d="100"/>
        </p:scale>
        <p:origin x="-1944"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2754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f32ce9a9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f32ce9a9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g3f32ce9a9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f37a36ccf_3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f37a36ccf_3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3f37a36ccf_3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f32ce9a94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f32ce9a94_0_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3f32ce9a94_0_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f37a36ccf_3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f37a36ccf_3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3f37a36ccf_3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f32ce9a94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f32ce9a94_2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3f32ce9a94_2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f32ce9a94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f32ce9a9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3f32ce9a9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f37a36ccf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f37a36ccf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050">
                <a:solidFill>
                  <a:srgbClr val="333333"/>
                </a:solidFill>
                <a:highlight>
                  <a:schemeClr val="lt1"/>
                </a:highlight>
                <a:latin typeface="Arial"/>
                <a:ea typeface="Arial"/>
                <a:cs typeface="Arial"/>
                <a:sym typeface="Arial"/>
              </a:rPr>
              <a:t>Current digital preservation systems such as Archivematica and Preservica lack a common and consistent way to describe and execute preservation policies and actions at a technical level.  Archivematica’s Format Policy Register (FPR) and Preservica’s Linked Data Registry (LDR) both define what tools and rules to use when doing digital preservation and whilst these two approaches aim to solve similar problems, they are not interoperable. </a:t>
            </a:r>
            <a:endParaRPr sz="1050">
              <a:solidFill>
                <a:srgbClr val="333333"/>
              </a:solidFill>
              <a:highlight>
                <a:schemeClr val="lt1"/>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50">
              <a:solidFill>
                <a:srgbClr val="333333"/>
              </a:solidFill>
              <a:highlight>
                <a:schemeClr val="lt1"/>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050">
                <a:solidFill>
                  <a:srgbClr val="333333"/>
                </a:solidFill>
                <a:highlight>
                  <a:schemeClr val="lt1"/>
                </a:highlight>
                <a:latin typeface="Arial"/>
                <a:ea typeface="Arial"/>
                <a:cs typeface="Arial"/>
                <a:sym typeface="Arial"/>
              </a:rPr>
              <a:t>There is no way to share technical information between the two solutions and for users to share their experience on what approaches to use in different contexts and why. This hinders implementation and execution of digital preservation in an interoperable way within the digital preservation community.</a:t>
            </a:r>
            <a:r>
              <a:rPr lang="en-GB" sz="900">
                <a:latin typeface="Arial"/>
                <a:ea typeface="Arial"/>
                <a:cs typeface="Arial"/>
                <a:sym typeface="Arial"/>
              </a:rPr>
              <a:t>  </a:t>
            </a:r>
            <a:endParaRPr sz="9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9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GB" sz="1050">
                <a:solidFill>
                  <a:srgbClr val="333333"/>
                </a:solidFill>
                <a:latin typeface="Arial"/>
                <a:ea typeface="Arial"/>
                <a:cs typeface="Arial"/>
                <a:sym typeface="Arial"/>
              </a:rPr>
              <a:t>Preservation Action Registries (PAR) could be used to capture and share technical best practice for the preservation of digital objects in the form of a corpus of machine-readable recommendations.  The registry’s data model defines what tools can be used for different digital object formats, what properties can be extracted or measured and what preservation actions can be taken. The model includes contextual and historical information on the reasons why recommendations are being given. The information is versioned and includes the tool parameters and software environments needed to execute different preservation actions so they are directly ‘executable’ by preservation systems.  </a:t>
            </a:r>
            <a:endParaRPr/>
          </a:p>
        </p:txBody>
      </p:sp>
      <p:sp>
        <p:nvSpPr>
          <p:cNvPr id="105" name="Google Shape;105;g3f37a36ccf_1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f32ce9a94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f32ce9a94_2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GB" sz="1800">
                <a:solidFill>
                  <a:srgbClr val="000000"/>
                </a:solidFill>
              </a:rPr>
              <a:t>1st round of work in Fall 2017: Conceptual Model</a:t>
            </a:r>
            <a:endParaRPr sz="1800">
              <a:solidFill>
                <a:srgbClr val="000000"/>
              </a:solidFill>
            </a:endParaRPr>
          </a:p>
          <a:p>
            <a:pPr marL="0" lvl="0" indent="0" algn="l" rtl="0">
              <a:lnSpc>
                <a:spcPct val="115000"/>
              </a:lnSpc>
              <a:spcBef>
                <a:spcPts val="1600"/>
              </a:spcBef>
              <a:spcAft>
                <a:spcPts val="0"/>
              </a:spcAft>
              <a:buNone/>
            </a:pPr>
            <a:r>
              <a:rPr lang="en-GB" sz="1800">
                <a:solidFill>
                  <a:srgbClr val="000000"/>
                </a:solidFill>
              </a:rPr>
              <a:t>2nd round in Winter 2018: paper accepted at iPres</a:t>
            </a:r>
            <a:endParaRPr sz="1800">
              <a:solidFill>
                <a:srgbClr val="000000"/>
              </a:solidFill>
            </a:endParaRPr>
          </a:p>
          <a:p>
            <a:pPr marL="0" lvl="0" indent="0" algn="l" rtl="0">
              <a:lnSpc>
                <a:spcPct val="115000"/>
              </a:lnSpc>
              <a:spcBef>
                <a:spcPts val="1600"/>
              </a:spcBef>
              <a:spcAft>
                <a:spcPts val="1600"/>
              </a:spcAft>
              <a:buNone/>
            </a:pPr>
            <a:r>
              <a:rPr lang="en-GB" sz="1800">
                <a:solidFill>
                  <a:srgbClr val="000000"/>
                </a:solidFill>
              </a:rPr>
              <a:t>3rd round Summer 2018: implement a proof of concept</a:t>
            </a:r>
            <a:endParaRPr sz="1800">
              <a:solidFill>
                <a:srgbClr val="000000"/>
              </a:solidFill>
            </a:endParaRPr>
          </a:p>
        </p:txBody>
      </p:sp>
      <p:sp>
        <p:nvSpPr>
          <p:cNvPr id="117" name="Google Shape;117;g3f32ce9a94_2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f37a36ccf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f37a36ccf_1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3f37a36ccf_1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f32ce9a94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f32ce9a94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Archivematica and Preservica both perform a number of preservation activities, and both are controlled by data from technical registries. However, as these simplified models show, the way the two systems describe how this works is very different. Some things are “obviously” similar, like File Format, some things look like they should be similar, like Tools, but actually aren’t. So to solve Jisc’s case, we could have worked out the mapping between these two systems, then added functionality in each so that a Preservica user could export something use from the Registry into an Archivematica FPR format, and vice-versa. </a:t>
            </a:r>
            <a:endParaRPr/>
          </a:p>
          <a:p>
            <a:pPr marL="0" lvl="0" indent="0" algn="l" rtl="0">
              <a:spcBef>
                <a:spcPts val="0"/>
              </a:spcBef>
              <a:spcAft>
                <a:spcPts val="0"/>
              </a:spcAft>
              <a:buNone/>
            </a:pPr>
            <a:endParaRPr/>
          </a:p>
          <a:p>
            <a:pPr marL="0" lvl="0" indent="0" algn="l" rtl="0">
              <a:spcBef>
                <a:spcPts val="0"/>
              </a:spcBef>
              <a:spcAft>
                <a:spcPts val="0"/>
              </a:spcAft>
              <a:buNone/>
            </a:pPr>
            <a:r>
              <a:rPr lang="en-GB"/>
              <a:t>But this would have:</a:t>
            </a:r>
            <a:endParaRPr/>
          </a:p>
          <a:p>
            <a:pPr marL="0" lvl="0" indent="0" algn="l" rtl="0">
              <a:spcBef>
                <a:spcPts val="0"/>
              </a:spcBef>
              <a:spcAft>
                <a:spcPts val="0"/>
              </a:spcAft>
              <a:buNone/>
            </a:pPr>
            <a:r>
              <a:rPr lang="en-GB"/>
              <a:t>1) been limited to these two systems, </a:t>
            </a:r>
            <a:endParaRPr/>
          </a:p>
          <a:p>
            <a:pPr marL="0" lvl="0" indent="0" algn="l" rtl="0">
              <a:spcBef>
                <a:spcPts val="0"/>
              </a:spcBef>
              <a:spcAft>
                <a:spcPts val="0"/>
              </a:spcAft>
              <a:buNone/>
            </a:pPr>
            <a:r>
              <a:rPr lang="en-GB"/>
              <a:t>2) meant that internal changes in one system would have had to been known, understood and actioned in the other, and most importantly, </a:t>
            </a:r>
            <a:endParaRPr/>
          </a:p>
          <a:p>
            <a:pPr marL="0" lvl="0" indent="0" algn="l" rtl="0">
              <a:spcBef>
                <a:spcPts val="0"/>
              </a:spcBef>
              <a:spcAft>
                <a:spcPts val="0"/>
              </a:spcAft>
              <a:buNone/>
            </a:pPr>
            <a:r>
              <a:rPr lang="en-GB"/>
              <a:t>3) missed an opportunity to provide a more widely sharable description.</a:t>
            </a:r>
            <a:endParaRPr/>
          </a:p>
        </p:txBody>
      </p:sp>
      <p:sp>
        <p:nvSpPr>
          <p:cNvPr id="209" name="Google Shape;209;g3f32ce9a94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f32ce9a94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f32ce9a94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So now, we only need to determine internally how each system maps to the PAR model, which is a similar sized problem as we had before. However, in this model internal changes in Preservica or Archivematica are isolated, as they were before. And anybody else who has a registry to describe preservation actions can also map to the PAR model and share the same knowledge. And even if you don’t have a registry, as long as you can “speak the common PAR language” in order to describe the action you perform, you can make that available to users of multiple different systems.</a:t>
            </a:r>
            <a:endParaRPr/>
          </a:p>
        </p:txBody>
      </p:sp>
      <p:sp>
        <p:nvSpPr>
          <p:cNvPr id="224" name="Google Shape;224;g3f32ce9a94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37a36cc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37a36ccf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Matthew</a:t>
            </a:r>
            <a:endParaRPr/>
          </a:p>
        </p:txBody>
      </p:sp>
      <p:sp>
        <p:nvSpPr>
          <p:cNvPr id="159" name="Google Shape;159;g3f37a36ccf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f32ce9a94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f32ce9a94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We started talking about what it actually was we were trying to describe, and came up with an overall conceptual model that looks something like this.</a:t>
            </a:r>
            <a:endParaRPr/>
          </a:p>
        </p:txBody>
      </p:sp>
      <p:sp>
        <p:nvSpPr>
          <p:cNvPr id="167" name="Google Shape;167;g3f32ce9a94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93643" y="2105472"/>
            <a:ext cx="9361040" cy="4851920"/>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2"/>
          <p:cNvSpPr txBox="1">
            <a:spLocks noGrp="1"/>
          </p:cNvSpPr>
          <p:nvPr>
            <p:ph type="ctrTitle"/>
          </p:nvPr>
        </p:nvSpPr>
        <p:spPr>
          <a:xfrm>
            <a:off x="685800" y="2391023"/>
            <a:ext cx="7772400" cy="2478137"/>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Clr>
                <a:schemeClr val="lt1"/>
              </a:buClr>
              <a:buSzPts val="3200"/>
              <a:buFont typeface="Verdana"/>
              <a:buNone/>
              <a:defRPr sz="3200" b="0"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2"/>
          <p:cNvSpPr txBox="1">
            <a:spLocks noGrp="1"/>
          </p:cNvSpPr>
          <p:nvPr>
            <p:ph type="subTitle" idx="1"/>
          </p:nvPr>
        </p:nvSpPr>
        <p:spPr>
          <a:xfrm>
            <a:off x="1371600" y="5132784"/>
            <a:ext cx="6400800" cy="1752600"/>
          </a:xfrm>
          <a:prstGeom prst="rect">
            <a:avLst/>
          </a:prstGeom>
          <a:noFill/>
          <a:ln>
            <a:noFill/>
          </a:ln>
        </p:spPr>
        <p:txBody>
          <a:bodyPr spcFirstLastPara="1" wrap="square" lIns="91425" tIns="45700" rIns="91425" bIns="45700" anchor="t" anchorCtr="0"/>
          <a:lstStyle>
            <a:lvl1pPr marR="0" lvl="0" algn="ctr" rtl="0">
              <a:spcBef>
                <a:spcPts val="480"/>
              </a:spcBef>
              <a:spcAft>
                <a:spcPts val="0"/>
              </a:spcAft>
              <a:buClr>
                <a:srgbClr val="137DA4"/>
              </a:buClr>
              <a:buSzPts val="2400"/>
              <a:buFont typeface="Arial"/>
              <a:buNone/>
              <a:defRPr sz="2400" b="0" i="0" u="none" strike="noStrike" cap="none">
                <a:solidFill>
                  <a:schemeClr val="lt1"/>
                </a:solidFill>
                <a:latin typeface="Verdana"/>
                <a:ea typeface="Verdana"/>
                <a:cs typeface="Verdana"/>
                <a:sym typeface="Verdana"/>
              </a:defRPr>
            </a:lvl1pPr>
            <a:lvl2pPr marR="0" lvl="1" algn="ctr" rtl="0">
              <a:spcBef>
                <a:spcPts val="480"/>
              </a:spcBef>
              <a:spcAft>
                <a:spcPts val="0"/>
              </a:spcAft>
              <a:buClr>
                <a:srgbClr val="137DA4"/>
              </a:buClr>
              <a:buSzPts val="2400"/>
              <a:buFont typeface="Courier New"/>
              <a:buNone/>
              <a:defRPr sz="2400" b="0" i="0" u="none" strike="noStrike" cap="none">
                <a:solidFill>
                  <a:srgbClr val="888888"/>
                </a:solidFill>
                <a:latin typeface="Calibri"/>
                <a:ea typeface="Calibri"/>
                <a:cs typeface="Calibri"/>
                <a:sym typeface="Calibri"/>
              </a:defRPr>
            </a:lvl2pPr>
            <a:lvl3pPr marR="0" lvl="2" algn="ctr" rtl="0">
              <a:spcBef>
                <a:spcPts val="400"/>
              </a:spcBef>
              <a:spcAft>
                <a:spcPts val="0"/>
              </a:spcAft>
              <a:buClr>
                <a:srgbClr val="137DA4"/>
              </a:buClr>
              <a:buSzPts val="2000"/>
              <a:buFont typeface="Arial"/>
              <a:buNone/>
              <a:defRPr sz="2000" b="0" i="0" u="none" strike="noStrike" cap="none">
                <a:solidFill>
                  <a:srgbClr val="888888"/>
                </a:solidFill>
                <a:latin typeface="Calibri"/>
                <a:ea typeface="Calibri"/>
                <a:cs typeface="Calibri"/>
                <a:sym typeface="Calibri"/>
              </a:defRPr>
            </a:lvl3pPr>
            <a:lvl4pPr marR="0" lvl="3" algn="ctr" rtl="0">
              <a:spcBef>
                <a:spcPts val="360"/>
              </a:spcBef>
              <a:spcAft>
                <a:spcPts val="0"/>
              </a:spcAft>
              <a:buClr>
                <a:srgbClr val="137DA4"/>
              </a:buClr>
              <a:buSzPts val="1800"/>
              <a:buFont typeface="Courier New"/>
              <a:buNone/>
              <a:defRPr sz="18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22" name="Google Shape;22;p2"/>
          <p:cNvPicPr preferRelativeResize="0"/>
          <p:nvPr/>
        </p:nvPicPr>
        <p:blipFill rotWithShape="1">
          <a:blip r:embed="rId2">
            <a:alphaModFix/>
          </a:blip>
          <a:srcRect/>
          <a:stretch/>
        </p:blipFill>
        <p:spPr>
          <a:xfrm>
            <a:off x="3524610" y="404664"/>
            <a:ext cx="2124534" cy="122413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3528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13528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BDADB19-F0D5-44AB-8080-9C2687F08913}" type="slidenum">
              <a:rPr lang="en-GB" smtClean="0"/>
              <a:t>‹#›</a:t>
            </a:fld>
            <a:endParaRPr lang="en-GB"/>
          </a:p>
        </p:txBody>
      </p:sp>
      <p:sp>
        <p:nvSpPr>
          <p:cNvPr id="11" name="Rectangle 10"/>
          <p:cNvSpPr/>
          <p:nvPr userDrawn="1"/>
        </p:nvSpPr>
        <p:spPr>
          <a:xfrm>
            <a:off x="-93643" y="-27384"/>
            <a:ext cx="9361040" cy="864096"/>
          </a:xfrm>
          <a:prstGeom prst="rect">
            <a:avLst/>
          </a:prstGeom>
          <a:gradFill flip="none" rotWithShape="1">
            <a:gsLst>
              <a:gs pos="63000">
                <a:srgbClr val="336F9C"/>
              </a:gs>
              <a:gs pos="49000">
                <a:srgbClr val="137DA4"/>
              </a:gs>
              <a:gs pos="0">
                <a:srgbClr val="0D8663"/>
              </a:gs>
              <a:gs pos="100000">
                <a:srgbClr val="C7307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1"/>
          <p:cNvSpPr>
            <a:spLocks noGrp="1"/>
          </p:cNvSpPr>
          <p:nvPr>
            <p:ph type="title"/>
          </p:nvPr>
        </p:nvSpPr>
        <p:spPr>
          <a:xfrm>
            <a:off x="539552" y="24651"/>
            <a:ext cx="8229600" cy="812061"/>
          </a:xfrm>
        </p:spPr>
        <p:txBody>
          <a:bodyPr>
            <a:normAutofit/>
          </a:bodyPr>
          <a:lstStyle>
            <a:lvl1pPr>
              <a:defRPr sz="2800" b="0">
                <a:solidFill>
                  <a:schemeClr val="bg1"/>
                </a:solidFill>
                <a:latin typeface="Verdana" panose="020B0604030504040204" pitchFamily="34" charset="0"/>
                <a:ea typeface="Verdana" panose="020B0604030504040204"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981252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p:nvPr/>
        </p:nvSpPr>
        <p:spPr>
          <a:xfrm>
            <a:off x="-93643" y="-27384"/>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3"/>
          <p:cNvSpPr txBox="1">
            <a:spLocks noGrp="1"/>
          </p:cNvSpPr>
          <p:nvPr>
            <p:ph type="title"/>
          </p:nvPr>
        </p:nvSpPr>
        <p:spPr>
          <a:xfrm>
            <a:off x="539552" y="24651"/>
            <a:ext cx="8229600" cy="812061"/>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457200" y="1124744"/>
            <a:ext cx="8229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rgbClr val="137DA4"/>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137DA4"/>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137DA4"/>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137DA4"/>
              </a:buClr>
              <a:buSzPts val="1800"/>
              <a:buFont typeface="Courier New"/>
              <a:buChar char="o"/>
              <a:defRPr sz="18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457200" y="1135285"/>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rgbClr val="137DA4"/>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137DA4"/>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137DA4"/>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137DA4"/>
              </a:buClr>
              <a:buSzPts val="1800"/>
              <a:buFont typeface="Courier New"/>
              <a:buChar char="o"/>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body" idx="2"/>
          </p:nvPr>
        </p:nvSpPr>
        <p:spPr>
          <a:xfrm>
            <a:off x="4648200" y="1135285"/>
            <a:ext cx="4038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rgbClr val="137DA4"/>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137DA4"/>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137DA4"/>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137DA4"/>
              </a:buClr>
              <a:buSzPts val="1800"/>
              <a:buFont typeface="Courier New"/>
              <a:buChar char="o"/>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2" name="Google Shape;32;p4"/>
          <p:cNvSpPr/>
          <p:nvPr/>
        </p:nvSpPr>
        <p:spPr>
          <a:xfrm>
            <a:off x="-93643" y="-27384"/>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4"/>
          <p:cNvSpPr txBox="1">
            <a:spLocks noGrp="1"/>
          </p:cNvSpPr>
          <p:nvPr>
            <p:ph type="title"/>
          </p:nvPr>
        </p:nvSpPr>
        <p:spPr>
          <a:xfrm>
            <a:off x="539552" y="24651"/>
            <a:ext cx="8229600" cy="812061"/>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p:nvPr/>
        </p:nvSpPr>
        <p:spPr>
          <a:xfrm>
            <a:off x="-93643" y="2105472"/>
            <a:ext cx="9361040" cy="4851920"/>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800"/>
              <a:buFont typeface="Verdana"/>
              <a:buNone/>
              <a:defRPr sz="2800" b="1"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137DA4"/>
              </a:buClr>
              <a:buSzPts val="2000"/>
              <a:buFont typeface="Arial"/>
              <a:buNone/>
              <a:defRPr sz="2000" b="0" i="0" u="none" strike="noStrike" cap="none">
                <a:solidFill>
                  <a:srgbClr val="F2F2F2"/>
                </a:solidFill>
                <a:latin typeface="Calibri"/>
                <a:ea typeface="Calibri"/>
                <a:cs typeface="Calibri"/>
                <a:sym typeface="Calibri"/>
              </a:defRPr>
            </a:lvl1pPr>
            <a:lvl2pPr marL="914400" marR="0" lvl="1" indent="-228600" algn="l" rtl="0">
              <a:spcBef>
                <a:spcPts val="360"/>
              </a:spcBef>
              <a:spcAft>
                <a:spcPts val="0"/>
              </a:spcAft>
              <a:buClr>
                <a:srgbClr val="137DA4"/>
              </a:buClr>
              <a:buSzPts val="1800"/>
              <a:buFont typeface="Courier New"/>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137DA4"/>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137DA4"/>
              </a:buClr>
              <a:buSzPts val="1400"/>
              <a:buFont typeface="Courier New"/>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39" name="Google Shape;39;p5"/>
          <p:cNvPicPr preferRelativeResize="0"/>
          <p:nvPr/>
        </p:nvPicPr>
        <p:blipFill rotWithShape="1">
          <a:blip r:embed="rId2">
            <a:alphaModFix/>
          </a:blip>
          <a:srcRect/>
          <a:stretch/>
        </p:blipFill>
        <p:spPr>
          <a:xfrm>
            <a:off x="3524610" y="404664"/>
            <a:ext cx="2124534" cy="12241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0"/>
        <p:cNvGrpSpPr/>
        <p:nvPr/>
      </p:nvGrpSpPr>
      <p:grpSpPr>
        <a:xfrm>
          <a:off x="0" y="0"/>
          <a:ext cx="0" cy="0"/>
          <a:chOff x="0" y="0"/>
          <a:chExt cx="0" cy="0"/>
        </a:xfrm>
      </p:grpSpPr>
      <p:sp>
        <p:nvSpPr>
          <p:cNvPr id="41" name="Google Shape;41;p6"/>
          <p:cNvSpPr txBox="1">
            <a:spLocks noGrp="1"/>
          </p:cNvSpPr>
          <p:nvPr>
            <p:ph type="body" idx="1"/>
          </p:nvPr>
        </p:nvSpPr>
        <p:spPr>
          <a:xfrm>
            <a:off x="457200" y="1052736"/>
            <a:ext cx="4040188"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rgbClr val="137DA4"/>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rgbClr val="137DA4"/>
              </a:buClr>
              <a:buSzPts val="2000"/>
              <a:buFont typeface="Courier New"/>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rgbClr val="137DA4"/>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rgbClr val="137DA4"/>
              </a:buClr>
              <a:buSzPts val="1600"/>
              <a:buFont typeface="Courier New"/>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2"/>
          </p:nvPr>
        </p:nvSpPr>
        <p:spPr>
          <a:xfrm>
            <a:off x="457200" y="1692498"/>
            <a:ext cx="4040188"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rgbClr val="137DA4"/>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137DA4"/>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137DA4"/>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137DA4"/>
              </a:buClr>
              <a:buSzPts val="1600"/>
              <a:buFont typeface="Courier New"/>
              <a:buChar char="o"/>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3"/>
          </p:nvPr>
        </p:nvSpPr>
        <p:spPr>
          <a:xfrm>
            <a:off x="4645025" y="1052736"/>
            <a:ext cx="4041775" cy="639762"/>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rgbClr val="137DA4"/>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rgbClr val="137DA4"/>
              </a:buClr>
              <a:buSzPts val="2000"/>
              <a:buFont typeface="Courier New"/>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rgbClr val="137DA4"/>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rgbClr val="137DA4"/>
              </a:buClr>
              <a:buSzPts val="1600"/>
              <a:buFont typeface="Courier New"/>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4"/>
          </p:nvPr>
        </p:nvSpPr>
        <p:spPr>
          <a:xfrm>
            <a:off x="4645025" y="1692498"/>
            <a:ext cx="4041775" cy="3951288"/>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rgbClr val="137DA4"/>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rgbClr val="137DA4"/>
              </a:buClr>
              <a:buSzPts val="2000"/>
              <a:buFont typeface="Courier New"/>
              <a:buChar char="o"/>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rgbClr val="137DA4"/>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rgbClr val="137DA4"/>
              </a:buClr>
              <a:buSzPts val="1600"/>
              <a:buFont typeface="Courier New"/>
              <a:buChar char="o"/>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46" name="Google Shape;46;p6"/>
          <p:cNvSpPr/>
          <p:nvPr/>
        </p:nvSpPr>
        <p:spPr>
          <a:xfrm>
            <a:off x="-93643" y="-27384"/>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 name="Google Shape;47;p6"/>
          <p:cNvSpPr txBox="1">
            <a:spLocks noGrp="1"/>
          </p:cNvSpPr>
          <p:nvPr>
            <p:ph type="title"/>
          </p:nvPr>
        </p:nvSpPr>
        <p:spPr>
          <a:xfrm>
            <a:off x="539552" y="24651"/>
            <a:ext cx="8229600" cy="812061"/>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1"/>
              </a:buClr>
              <a:buSzPts val="2800"/>
              <a:buFont typeface="Verdana"/>
              <a:buNone/>
              <a:defRPr sz="2800" b="0" i="0" u="none" strike="noStrike" cap="non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8"/>
        <p:cNvGrpSpPr/>
        <p:nvPr/>
      </p:nvGrpSpPr>
      <p:grpSpPr>
        <a:xfrm>
          <a:off x="0" y="0"/>
          <a:ext cx="0" cy="0"/>
          <a:chOff x="0" y="0"/>
          <a:chExt cx="0" cy="0"/>
        </a:xfrm>
      </p:grpSpPr>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50" name="Google Shape;50;p7"/>
          <p:cNvSpPr/>
          <p:nvPr/>
        </p:nvSpPr>
        <p:spPr>
          <a:xfrm>
            <a:off x="-93643" y="-27384"/>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7"/>
          <p:cNvSpPr txBox="1"/>
          <p:nvPr/>
        </p:nvSpPr>
        <p:spPr>
          <a:xfrm>
            <a:off x="539552" y="24651"/>
            <a:ext cx="8229600" cy="81206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800"/>
              <a:buFont typeface="Verdana"/>
              <a:buNone/>
            </a:pPr>
            <a:r>
              <a:rPr lang="en-GB" sz="2800" b="0" i="0" u="none" strike="noStrike" cap="none">
                <a:solidFill>
                  <a:schemeClr val="lt1"/>
                </a:solidFill>
                <a:latin typeface="Verdana"/>
                <a:ea typeface="Verdana"/>
                <a:cs typeface="Verdana"/>
                <a:sym typeface="Verdana"/>
              </a:rPr>
              <a:t>Click to edit Master title style</a:t>
            </a:r>
            <a:endParaRPr sz="2800" b="0" i="0" u="none" strike="noStrike" cap="none">
              <a:solidFill>
                <a:schemeClr val="lt1"/>
              </a:solidFill>
              <a:latin typeface="Verdana"/>
              <a:ea typeface="Verdana"/>
              <a:cs typeface="Verdana"/>
              <a:sym typeface="Verdan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457200" y="1019869"/>
            <a:ext cx="3008313" cy="11620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1600"/>
              <a:buFont typeface="Verdana"/>
              <a:buNone/>
              <a:defRPr sz="1600" b="1" i="0" u="none" strike="noStrike" cap="non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8"/>
          <p:cNvSpPr txBox="1">
            <a:spLocks noGrp="1"/>
          </p:cNvSpPr>
          <p:nvPr>
            <p:ph type="body" idx="1"/>
          </p:nvPr>
        </p:nvSpPr>
        <p:spPr>
          <a:xfrm>
            <a:off x="3575050" y="1019869"/>
            <a:ext cx="5111750" cy="521744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rgbClr val="137DA4"/>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rgbClr val="137DA4"/>
              </a:buClr>
              <a:buSzPts val="2800"/>
              <a:buFont typeface="Courier New"/>
              <a:buChar char="o"/>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rgbClr val="137DA4"/>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rgbClr val="137DA4"/>
              </a:buClr>
              <a:buSzPts val="2000"/>
              <a:buFont typeface="Courier New"/>
              <a:buChar char="o"/>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body" idx="2"/>
          </p:nvPr>
        </p:nvSpPr>
        <p:spPr>
          <a:xfrm>
            <a:off x="457200" y="2070770"/>
            <a:ext cx="3008313" cy="469106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rgbClr val="137DA4"/>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rgbClr val="137DA4"/>
              </a:buClr>
              <a:buSzPts val="1200"/>
              <a:buFont typeface="Courier New"/>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rgbClr val="137DA4"/>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rgbClr val="137DA4"/>
              </a:buClr>
              <a:buSzPts val="900"/>
              <a:buFont typeface="Courier New"/>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8"/>
          <p:cNvSpPr txBox="1"/>
          <p:nvPr/>
        </p:nvSpPr>
        <p:spPr>
          <a:xfrm>
            <a:off x="539552" y="24651"/>
            <a:ext cx="8229600" cy="81206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800"/>
              <a:buFont typeface="Verdana"/>
              <a:buNone/>
            </a:pPr>
            <a:r>
              <a:rPr lang="en-GB" sz="2800" b="0" i="0" u="none" strike="noStrike" cap="none">
                <a:solidFill>
                  <a:schemeClr val="lt1"/>
                </a:solidFill>
                <a:latin typeface="Verdana"/>
                <a:ea typeface="Verdana"/>
                <a:cs typeface="Verdana"/>
                <a:sym typeface="Verdana"/>
              </a:rPr>
              <a:t>Click to edit aster title style</a:t>
            </a:r>
            <a:endParaRPr sz="2800" b="0" i="0" u="none" strike="noStrike" cap="none">
              <a:solidFill>
                <a:schemeClr val="lt1"/>
              </a:solidFill>
              <a:latin typeface="Verdana"/>
              <a:ea typeface="Verdana"/>
              <a:cs typeface="Verdana"/>
              <a:sym typeface="Verdana"/>
            </a:endParaRPr>
          </a:p>
        </p:txBody>
      </p:sp>
      <p:sp>
        <p:nvSpPr>
          <p:cNvPr id="58" name="Google Shape;58;p8"/>
          <p:cNvSpPr/>
          <p:nvPr/>
        </p:nvSpPr>
        <p:spPr>
          <a:xfrm>
            <a:off x="-108520" y="-37778"/>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8"/>
          <p:cNvSpPr txBox="1"/>
          <p:nvPr/>
        </p:nvSpPr>
        <p:spPr>
          <a:xfrm>
            <a:off x="524675" y="14257"/>
            <a:ext cx="8229600" cy="81206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800"/>
              <a:buFont typeface="Verdana"/>
              <a:buNone/>
            </a:pPr>
            <a:r>
              <a:rPr lang="en-GB" sz="2800" b="0" i="0" u="none" strike="noStrike" cap="none">
                <a:solidFill>
                  <a:schemeClr val="lt1"/>
                </a:solidFill>
                <a:latin typeface="Verdana"/>
                <a:ea typeface="Verdana"/>
                <a:cs typeface="Verdana"/>
                <a:sym typeface="Verdana"/>
              </a:rPr>
              <a:t>Click to edit Master title style</a:t>
            </a:r>
            <a:endParaRPr sz="2800" b="0" i="0" u="none" strike="noStrike" cap="none">
              <a:solidFill>
                <a:schemeClr val="lt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1792288" y="5153744"/>
            <a:ext cx="5486400"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Verdana"/>
              <a:buNone/>
              <a:defRPr sz="2000" b="1" i="0" u="none" strike="noStrike" cap="non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9"/>
          <p:cNvSpPr>
            <a:spLocks noGrp="1"/>
          </p:cNvSpPr>
          <p:nvPr>
            <p:ph type="pic" idx="2"/>
          </p:nvPr>
        </p:nvSpPr>
        <p:spPr>
          <a:xfrm>
            <a:off x="1792288" y="965919"/>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rgbClr val="137DA4"/>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rgbClr val="137DA4"/>
              </a:buClr>
              <a:buSzPts val="2800"/>
              <a:buFont typeface="Courier New"/>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rgbClr val="137DA4"/>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rgbClr val="137DA4"/>
              </a:buClr>
              <a:buSzPts val="2000"/>
              <a:buFont typeface="Courier New"/>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body" idx="1"/>
          </p:nvPr>
        </p:nvSpPr>
        <p:spPr>
          <a:xfrm>
            <a:off x="1792288" y="5720482"/>
            <a:ext cx="5486400" cy="804862"/>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rgbClr val="137DA4"/>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rgbClr val="137DA4"/>
              </a:buClr>
              <a:buSzPts val="1200"/>
              <a:buFont typeface="Courier New"/>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rgbClr val="137DA4"/>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rgbClr val="137DA4"/>
              </a:buClr>
              <a:buSzPts val="900"/>
              <a:buFont typeface="Courier New"/>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65" name="Google Shape;65;p9"/>
          <p:cNvSpPr/>
          <p:nvPr/>
        </p:nvSpPr>
        <p:spPr>
          <a:xfrm>
            <a:off x="-93643" y="-27384"/>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9"/>
          <p:cNvSpPr txBox="1"/>
          <p:nvPr/>
        </p:nvSpPr>
        <p:spPr>
          <a:xfrm>
            <a:off x="539552" y="24651"/>
            <a:ext cx="8229600" cy="81206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800"/>
              <a:buFont typeface="Verdana"/>
              <a:buNone/>
            </a:pPr>
            <a:r>
              <a:rPr lang="en-GB" sz="2800" b="0" i="0" u="none" strike="noStrike" cap="none">
                <a:solidFill>
                  <a:schemeClr val="lt1"/>
                </a:solidFill>
                <a:latin typeface="Verdana"/>
                <a:ea typeface="Verdana"/>
                <a:cs typeface="Verdana"/>
                <a:sym typeface="Verdana"/>
              </a:rPr>
              <a:t>Click to edit Master title style</a:t>
            </a:r>
            <a:endParaRPr sz="2800" b="0" i="0" u="none" strike="noStrike" cap="none">
              <a:solidFill>
                <a:schemeClr val="lt1"/>
              </a:solidFill>
              <a:latin typeface="Verdana"/>
              <a:ea typeface="Verdana"/>
              <a:cs typeface="Verdana"/>
              <a:sym typeface="Verdan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67"/>
        <p:cNvGrpSpPr/>
        <p:nvPr/>
      </p:nvGrpSpPr>
      <p:grpSpPr>
        <a:xfrm>
          <a:off x="0" y="0"/>
          <a:ext cx="0" cy="0"/>
          <a:chOff x="0" y="0"/>
          <a:chExt cx="0" cy="0"/>
        </a:xfrm>
      </p:grpSpPr>
      <p:sp>
        <p:nvSpPr>
          <p:cNvPr id="68" name="Google Shape;68;p1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rgbClr val="137DA4"/>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137DA4"/>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137DA4"/>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137DA4"/>
              </a:buClr>
              <a:buSzPts val="1800"/>
              <a:buFont typeface="Courier New"/>
              <a:buChar char="o"/>
              <a:defRPr sz="18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10"/>
          <p:cNvSpPr/>
          <p:nvPr/>
        </p:nvSpPr>
        <p:spPr>
          <a:xfrm>
            <a:off x="-93643" y="-27384"/>
            <a:ext cx="9361040" cy="864096"/>
          </a:xfrm>
          <a:prstGeom prst="rect">
            <a:avLst/>
          </a:prstGeom>
          <a:gradFill>
            <a:gsLst>
              <a:gs pos="0">
                <a:srgbClr val="0D8663"/>
              </a:gs>
              <a:gs pos="49000">
                <a:srgbClr val="137DA4"/>
              </a:gs>
              <a:gs pos="63000">
                <a:srgbClr val="336F9C"/>
              </a:gs>
              <a:gs pos="100000">
                <a:srgbClr val="C7307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 name="Google Shape;71;p10"/>
          <p:cNvSpPr txBox="1"/>
          <p:nvPr/>
        </p:nvSpPr>
        <p:spPr>
          <a:xfrm>
            <a:off x="539552" y="24651"/>
            <a:ext cx="8229600" cy="81206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3200"/>
              <a:buFont typeface="Raleway Light"/>
              <a:buNone/>
            </a:pPr>
            <a:r>
              <a:rPr lang="en-GB" sz="3200" b="1" i="0" u="none" strike="noStrike" cap="none">
                <a:solidFill>
                  <a:schemeClr val="lt1"/>
                </a:solidFill>
                <a:latin typeface="Raleway Light"/>
                <a:ea typeface="Raleway Light"/>
                <a:cs typeface="Raleway Light"/>
                <a:sym typeface="Raleway Light"/>
              </a:rPr>
              <a:t>Click to edit Master title style</a:t>
            </a:r>
            <a:endParaRPr sz="3200" b="1" i="0" u="none" strike="noStrike" cap="none">
              <a:solidFill>
                <a:schemeClr val="lt1"/>
              </a:solidFill>
              <a:latin typeface="Raleway Light"/>
              <a:ea typeface="Raleway Light"/>
              <a:cs typeface="Raleway Light"/>
              <a:sym typeface="Raleway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Verdana"/>
              <a:buNone/>
              <a:defRPr sz="4400" b="0" i="0" u="none" strike="noStrike" cap="non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rgbClr val="137DA4"/>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137DA4"/>
              </a:buClr>
              <a:buSzPts val="2400"/>
              <a:buFont typeface="Courier New"/>
              <a:buChar char="o"/>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137DA4"/>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137DA4"/>
              </a:buClr>
              <a:buSzPts val="1800"/>
              <a:buFont typeface="Courier New"/>
              <a:buChar char="o"/>
              <a:defRPr sz="18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400" b="0" i="0" u="none" strike="noStrike" cap="none">
                <a:solidFill>
                  <a:schemeClr val="dk1"/>
                </a:solidFill>
                <a:latin typeface="Calibri"/>
                <a:ea typeface="Calibri"/>
                <a:cs typeface="Calibri"/>
                <a:sym typeface="Calibri"/>
              </a:defRPr>
            </a:lvl1pPr>
            <a:lvl2pPr marL="0" marR="0" lvl="1" indent="0" algn="r" rtl="0">
              <a:spcBef>
                <a:spcPts val="0"/>
              </a:spcBef>
              <a:buNone/>
              <a:defRPr sz="1400" b="0" i="0" u="none" strike="noStrike" cap="none">
                <a:solidFill>
                  <a:schemeClr val="dk1"/>
                </a:solidFill>
                <a:latin typeface="Calibri"/>
                <a:ea typeface="Calibri"/>
                <a:cs typeface="Calibri"/>
                <a:sym typeface="Calibri"/>
              </a:defRPr>
            </a:lvl2pPr>
            <a:lvl3pPr marL="0" marR="0" lvl="2" indent="0" algn="r" rtl="0">
              <a:spcBef>
                <a:spcPts val="0"/>
              </a:spcBef>
              <a:buNone/>
              <a:defRPr sz="1400" b="0" i="0" u="none" strike="noStrike" cap="none">
                <a:solidFill>
                  <a:schemeClr val="dk1"/>
                </a:solidFill>
                <a:latin typeface="Calibri"/>
                <a:ea typeface="Calibri"/>
                <a:cs typeface="Calibri"/>
                <a:sym typeface="Calibri"/>
              </a:defRPr>
            </a:lvl3pPr>
            <a:lvl4pPr marL="0" marR="0" lvl="3" indent="0" algn="r" rtl="0">
              <a:spcBef>
                <a:spcPts val="0"/>
              </a:spcBef>
              <a:buNone/>
              <a:defRPr sz="1400" b="0" i="0" u="none" strike="noStrike" cap="none">
                <a:solidFill>
                  <a:schemeClr val="dk1"/>
                </a:solidFill>
                <a:latin typeface="Calibri"/>
                <a:ea typeface="Calibri"/>
                <a:cs typeface="Calibri"/>
                <a:sym typeface="Calibri"/>
              </a:defRPr>
            </a:lvl4pPr>
            <a:lvl5pPr marL="0" marR="0" lvl="4" indent="0" algn="r" rtl="0">
              <a:spcBef>
                <a:spcPts val="0"/>
              </a:spcBef>
              <a:buNone/>
              <a:defRPr sz="1400" b="0" i="0" u="none" strike="noStrike" cap="none">
                <a:solidFill>
                  <a:schemeClr val="dk1"/>
                </a:solidFill>
                <a:latin typeface="Calibri"/>
                <a:ea typeface="Calibri"/>
                <a:cs typeface="Calibri"/>
                <a:sym typeface="Calibri"/>
              </a:defRPr>
            </a:lvl5pPr>
            <a:lvl6pPr marL="0" marR="0" lvl="5" indent="0" algn="r" rtl="0">
              <a:spcBef>
                <a:spcPts val="0"/>
              </a:spcBef>
              <a:buNone/>
              <a:defRPr sz="1400" b="0" i="0" u="none" strike="noStrike" cap="none">
                <a:solidFill>
                  <a:schemeClr val="dk1"/>
                </a:solidFill>
                <a:latin typeface="Calibri"/>
                <a:ea typeface="Calibri"/>
                <a:cs typeface="Calibri"/>
                <a:sym typeface="Calibri"/>
              </a:defRPr>
            </a:lvl6pPr>
            <a:lvl7pPr marL="0" marR="0" lvl="6" indent="0" algn="r" rtl="0">
              <a:spcBef>
                <a:spcPts val="0"/>
              </a:spcBef>
              <a:buNone/>
              <a:defRPr sz="1400" b="0" i="0" u="none" strike="noStrike" cap="none">
                <a:solidFill>
                  <a:schemeClr val="dk1"/>
                </a:solidFill>
                <a:latin typeface="Calibri"/>
                <a:ea typeface="Calibri"/>
                <a:cs typeface="Calibri"/>
                <a:sym typeface="Calibri"/>
              </a:defRPr>
            </a:lvl7pPr>
            <a:lvl8pPr marL="0" marR="0" lvl="7" indent="0" algn="r" rtl="0">
              <a:spcBef>
                <a:spcPts val="0"/>
              </a:spcBef>
              <a:buNone/>
              <a:defRPr sz="1400" b="0" i="0" u="none" strike="noStrike" cap="none">
                <a:solidFill>
                  <a:schemeClr val="dk1"/>
                </a:solidFill>
                <a:latin typeface="Calibri"/>
                <a:ea typeface="Calibri"/>
                <a:cs typeface="Calibri"/>
                <a:sym typeface="Calibri"/>
              </a:defRPr>
            </a:lvl8pPr>
            <a:lvl9pPr marL="0" marR="0" lvl="8" indent="0" algn="r" rtl="0">
              <a:spcBef>
                <a:spcPts val="0"/>
              </a:spcBef>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7" name="Google Shape;17;p1"/>
          <p:cNvPicPr preferRelativeResize="0"/>
          <p:nvPr/>
        </p:nvPicPr>
        <p:blipFill>
          <a:blip r:embed="rId12">
            <a:alphaModFix/>
          </a:blip>
          <a:stretch>
            <a:fillRect/>
          </a:stretch>
        </p:blipFill>
        <p:spPr>
          <a:xfrm>
            <a:off x="161275" y="6210650"/>
            <a:ext cx="923853" cy="541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JiscRDSS/rdss-par/tree/master/api"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39095"/>
            <a:ext cx="7772400" cy="1470025"/>
          </a:xfrm>
        </p:spPr>
        <p:txBody>
          <a:bodyPr>
            <a:noAutofit/>
          </a:bodyPr>
          <a:lstStyle/>
          <a:p>
            <a:r>
              <a:rPr lang="en-GB" dirty="0" smtClean="0"/>
              <a:t>Open Preservation Foundation </a:t>
            </a:r>
            <a:br>
              <a:rPr lang="en-GB" dirty="0" smtClean="0"/>
            </a:br>
            <a:r>
              <a:rPr lang="en-GB" dirty="0" smtClean="0"/>
              <a:t>and </a:t>
            </a:r>
            <a:r>
              <a:rPr lang="en-GB" dirty="0" smtClean="0"/>
              <a:t/>
            </a:r>
            <a:br>
              <a:rPr lang="en-GB" dirty="0" smtClean="0"/>
            </a:br>
            <a:r>
              <a:rPr lang="en-GB" dirty="0" smtClean="0"/>
              <a:t>The </a:t>
            </a:r>
            <a:r>
              <a:rPr lang="en-GB" dirty="0" smtClean="0"/>
              <a:t>Preservation Action </a:t>
            </a:r>
            <a:r>
              <a:rPr lang="en-GB" dirty="0"/>
              <a:t>R</a:t>
            </a:r>
            <a:r>
              <a:rPr lang="en-GB" dirty="0" smtClean="0"/>
              <a:t>egistry</a:t>
            </a:r>
            <a:endParaRPr lang="en-GB" dirty="0"/>
          </a:p>
        </p:txBody>
      </p:sp>
      <p:sp>
        <p:nvSpPr>
          <p:cNvPr id="3" name="Subtitle 2"/>
          <p:cNvSpPr>
            <a:spLocks noGrp="1"/>
          </p:cNvSpPr>
          <p:nvPr>
            <p:ph type="subTitle" idx="1"/>
          </p:nvPr>
        </p:nvSpPr>
        <p:spPr>
          <a:xfrm>
            <a:off x="1371600" y="6068888"/>
            <a:ext cx="6400800" cy="1752600"/>
          </a:xfrm>
        </p:spPr>
        <p:txBody>
          <a:bodyPr/>
          <a:lstStyle/>
          <a:p>
            <a:r>
              <a:rPr lang="en-GB" dirty="0"/>
              <a:t>Martin Wrigley, Executive </a:t>
            </a:r>
            <a:r>
              <a:rPr lang="en-GB" dirty="0" smtClean="0"/>
              <a:t>Director, OPF</a:t>
            </a:r>
            <a:endParaRPr lang="en-GB" dirty="0"/>
          </a:p>
          <a:p>
            <a:endParaRPr lang="en-GB" dirty="0"/>
          </a:p>
        </p:txBody>
      </p:sp>
    </p:spTree>
    <p:extLst>
      <p:ext uri="{BB962C8B-B14F-4D97-AF65-F5344CB8AC3E}">
        <p14:creationId xmlns:p14="http://schemas.microsoft.com/office/powerpoint/2010/main" val="893610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4624"/>
            <a:ext cx="8229600" cy="812061"/>
          </a:xfrm>
        </p:spPr>
        <p:txBody>
          <a:bodyPr/>
          <a:lstStyle/>
          <a:p>
            <a:r>
              <a:rPr lang="en-GB" dirty="0" smtClean="0"/>
              <a:t>How do OPF projects work?</a:t>
            </a:r>
            <a:endParaRPr lang="en-GB" dirty="0"/>
          </a:p>
        </p:txBody>
      </p:sp>
      <p:sp>
        <p:nvSpPr>
          <p:cNvPr id="85" name="Shape 131"/>
          <p:cNvSpPr txBox="1">
            <a:spLocks noGrp="1"/>
          </p:cNvSpPr>
          <p:nvPr>
            <p:ph type="sldNum" idx="4294967295"/>
          </p:nvPr>
        </p:nvSpPr>
        <p:spPr>
          <a:xfrm>
            <a:off x="8472458" y="6720724"/>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10</a:t>
            </a:fld>
            <a:endParaRPr/>
          </a:p>
        </p:txBody>
      </p:sp>
      <p:sp>
        <p:nvSpPr>
          <p:cNvPr id="86" name="Shape 132"/>
          <p:cNvSpPr/>
          <p:nvPr/>
        </p:nvSpPr>
        <p:spPr>
          <a:xfrm>
            <a:off x="2875574" y="2546917"/>
            <a:ext cx="3390900" cy="33909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8" name="Shape 134"/>
          <p:cNvCxnSpPr/>
          <p:nvPr/>
        </p:nvCxnSpPr>
        <p:spPr>
          <a:xfrm>
            <a:off x="3285427" y="2546917"/>
            <a:ext cx="236216" cy="539337"/>
          </a:xfrm>
          <a:prstGeom prst="straightConnector1">
            <a:avLst/>
          </a:prstGeom>
          <a:noFill/>
          <a:ln w="19050" cap="flat" cmpd="sng">
            <a:solidFill>
              <a:srgbClr val="249C90"/>
            </a:solidFill>
            <a:prstDash val="solid"/>
            <a:round/>
            <a:headEnd type="oval" w="med" len="med"/>
            <a:tailEnd type="none" w="sm" len="sm"/>
          </a:ln>
        </p:spPr>
      </p:cxnSp>
      <p:sp>
        <p:nvSpPr>
          <p:cNvPr id="89" name="Shape 135"/>
          <p:cNvSpPr txBox="1"/>
          <p:nvPr/>
        </p:nvSpPr>
        <p:spPr>
          <a:xfrm>
            <a:off x="35496" y="2157248"/>
            <a:ext cx="2715390" cy="1415768"/>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dirty="0">
                <a:ea typeface="Roboto"/>
                <a:cs typeface="Roboto"/>
                <a:sym typeface="Roboto"/>
              </a:rPr>
              <a:t>PLANNING (PRODUCT BOARD)</a:t>
            </a:r>
            <a:endParaRPr sz="12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Prioritise fixes and features</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Define the release</a:t>
            </a:r>
            <a:endParaRPr sz="1400" dirty="0">
              <a:ea typeface="Roboto"/>
              <a:cs typeface="Roboto"/>
              <a:sym typeface="Roboto"/>
            </a:endParaRPr>
          </a:p>
          <a:p>
            <a:pPr marL="0" lvl="0" indent="0" algn="r">
              <a:lnSpc>
                <a:spcPct val="115000"/>
              </a:lnSpc>
              <a:spcBef>
                <a:spcPts val="0"/>
              </a:spcBef>
              <a:spcAft>
                <a:spcPts val="0"/>
              </a:spcAft>
              <a:buNone/>
            </a:pPr>
            <a:r>
              <a:rPr lang="en-GB" sz="1400" dirty="0">
                <a:ea typeface="Roboto"/>
                <a:cs typeface="Roboto"/>
                <a:sym typeface="Roboto"/>
              </a:rPr>
              <a:t>Manage the roadmap</a:t>
            </a:r>
            <a:endParaRPr sz="1400" dirty="0">
              <a:ea typeface="Roboto"/>
              <a:cs typeface="Roboto"/>
              <a:sym typeface="Roboto"/>
            </a:endParaRPr>
          </a:p>
        </p:txBody>
      </p:sp>
      <p:cxnSp>
        <p:nvCxnSpPr>
          <p:cNvPr id="91" name="Shape 137"/>
          <p:cNvCxnSpPr/>
          <p:nvPr/>
        </p:nvCxnSpPr>
        <p:spPr>
          <a:xfrm rot="10800000" flipH="1">
            <a:off x="3039123" y="5284538"/>
            <a:ext cx="492608" cy="457771"/>
          </a:xfrm>
          <a:prstGeom prst="straightConnector1">
            <a:avLst/>
          </a:prstGeom>
          <a:noFill/>
          <a:ln w="19050" cap="flat" cmpd="sng">
            <a:solidFill>
              <a:srgbClr val="155B54"/>
            </a:solidFill>
            <a:prstDash val="solid"/>
            <a:round/>
            <a:headEnd type="oval" w="med" len="med"/>
            <a:tailEnd type="none" w="sm" len="sm"/>
          </a:ln>
        </p:spPr>
      </p:cxnSp>
      <p:sp>
        <p:nvSpPr>
          <p:cNvPr id="92" name="Shape 138"/>
          <p:cNvSpPr txBox="1"/>
          <p:nvPr/>
        </p:nvSpPr>
        <p:spPr>
          <a:xfrm>
            <a:off x="-108520" y="4725144"/>
            <a:ext cx="3007435" cy="1826680"/>
          </a:xfrm>
          <a:prstGeom prst="rect">
            <a:avLst/>
          </a:prstGeom>
          <a:noFill/>
          <a:ln>
            <a:noFill/>
          </a:ln>
        </p:spPr>
        <p:txBody>
          <a:bodyPr spcFirstLastPara="1" wrap="square" lIns="91425" tIns="91425" rIns="91425" bIns="91425" anchor="t" anchorCtr="0">
            <a:noAutofit/>
          </a:bodyPr>
          <a:lstStyle/>
          <a:p>
            <a:pPr marL="0" lvl="0" indent="0" algn="r">
              <a:lnSpc>
                <a:spcPct val="115000"/>
              </a:lnSpc>
              <a:spcBef>
                <a:spcPts val="0"/>
              </a:spcBef>
              <a:spcAft>
                <a:spcPts val="0"/>
              </a:spcAft>
              <a:buNone/>
            </a:pPr>
            <a:r>
              <a:rPr lang="en-GB" sz="1400" dirty="0">
                <a:ea typeface="Roboto"/>
                <a:cs typeface="Roboto"/>
                <a:sym typeface="Roboto"/>
              </a:rPr>
              <a:t>REQUIREMENTS &amp; COMMUNITY FEEDBACK</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Bug reports and new feature requests</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Hack day activities</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Code contributions</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Input from OPF interest groups</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Contribution of test files</a:t>
            </a:r>
            <a:endParaRPr sz="1400" dirty="0">
              <a:ea typeface="Roboto"/>
              <a:cs typeface="Roboto"/>
              <a:sym typeface="Roboto"/>
            </a:endParaRPr>
          </a:p>
          <a:p>
            <a:pPr marL="0" lvl="0" indent="0" algn="r">
              <a:lnSpc>
                <a:spcPct val="115000"/>
              </a:lnSpc>
              <a:spcBef>
                <a:spcPts val="0"/>
              </a:spcBef>
              <a:spcAft>
                <a:spcPts val="0"/>
              </a:spcAft>
              <a:buNone/>
            </a:pPr>
            <a:r>
              <a:rPr lang="en-GB" sz="1400" dirty="0">
                <a:ea typeface="Roboto"/>
                <a:cs typeface="Roboto"/>
                <a:sym typeface="Roboto"/>
              </a:rPr>
              <a:t>Improvements to documentation</a:t>
            </a:r>
            <a:endParaRPr sz="1400" dirty="0">
              <a:ea typeface="Roboto"/>
              <a:cs typeface="Roboto"/>
              <a:sym typeface="Roboto"/>
            </a:endParaRPr>
          </a:p>
        </p:txBody>
      </p:sp>
      <p:sp>
        <p:nvSpPr>
          <p:cNvPr id="93" name="Shape 139"/>
          <p:cNvSpPr/>
          <p:nvPr/>
        </p:nvSpPr>
        <p:spPr>
          <a:xfrm rot="-1799970" flipH="1">
            <a:off x="2774768" y="2441000"/>
            <a:ext cx="3592255" cy="3592255"/>
          </a:xfrm>
          <a:prstGeom prst="blockArc">
            <a:avLst>
              <a:gd name="adj1" fmla="val 14348563"/>
              <a:gd name="adj2" fmla="val 19872341"/>
              <a:gd name="adj3" fmla="val 9100"/>
            </a:avLst>
          </a:prstGeom>
          <a:solidFill>
            <a:srgbClr val="249C90"/>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4" name="Shape 140"/>
          <p:cNvCxnSpPr/>
          <p:nvPr/>
        </p:nvCxnSpPr>
        <p:spPr>
          <a:xfrm rot="10800000">
            <a:off x="5606825" y="5379802"/>
            <a:ext cx="525900" cy="223200"/>
          </a:xfrm>
          <a:prstGeom prst="straightConnector1">
            <a:avLst/>
          </a:prstGeom>
          <a:noFill/>
          <a:ln w="19050" cap="flat" cmpd="sng">
            <a:solidFill>
              <a:srgbClr val="249C90"/>
            </a:solidFill>
            <a:prstDash val="solid"/>
            <a:round/>
            <a:headEnd type="oval" w="med" len="med"/>
            <a:tailEnd type="none" w="sm" len="sm"/>
          </a:ln>
        </p:spPr>
      </p:cxnSp>
      <p:sp>
        <p:nvSpPr>
          <p:cNvPr id="95" name="Shape 141"/>
          <p:cNvSpPr txBox="1"/>
          <p:nvPr/>
        </p:nvSpPr>
        <p:spPr>
          <a:xfrm>
            <a:off x="6107682" y="5185834"/>
            <a:ext cx="2724600" cy="18900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GB" dirty="0">
                <a:ea typeface="Roboto"/>
                <a:cs typeface="Roboto"/>
                <a:sym typeface="Roboto"/>
              </a:rPr>
              <a:t>FINAL TEST &amp; RELEASE</a:t>
            </a:r>
            <a:endParaRPr sz="600" dirty="0">
              <a:ea typeface="Roboto"/>
              <a:cs typeface="Roboto"/>
              <a:sym typeface="Roboto"/>
            </a:endParaRPr>
          </a:p>
          <a:p>
            <a:pPr marL="0" lvl="0" indent="0" rtl="0">
              <a:lnSpc>
                <a:spcPct val="115000"/>
              </a:lnSpc>
              <a:spcBef>
                <a:spcPts val="0"/>
              </a:spcBef>
              <a:spcAft>
                <a:spcPts val="0"/>
              </a:spcAft>
              <a:buNone/>
            </a:pPr>
            <a:r>
              <a:rPr lang="en-GB" sz="1600" dirty="0">
                <a:ea typeface="Roboto"/>
                <a:cs typeface="Roboto"/>
                <a:sym typeface="Roboto"/>
              </a:rPr>
              <a:t>P</a:t>
            </a:r>
            <a:r>
              <a:rPr lang="en-GB" sz="1400" dirty="0">
                <a:ea typeface="Roboto"/>
                <a:cs typeface="Roboto"/>
                <a:sym typeface="Roboto"/>
              </a:rPr>
              <a:t>roduction release</a:t>
            </a:r>
            <a:endParaRPr sz="1400" dirty="0">
              <a:ea typeface="Roboto"/>
              <a:cs typeface="Roboto"/>
              <a:sym typeface="Roboto"/>
            </a:endParaRPr>
          </a:p>
          <a:p>
            <a:pPr marL="0" lvl="0" indent="0" rtl="0">
              <a:lnSpc>
                <a:spcPct val="115000"/>
              </a:lnSpc>
              <a:spcBef>
                <a:spcPts val="0"/>
              </a:spcBef>
              <a:spcAft>
                <a:spcPts val="0"/>
              </a:spcAft>
              <a:buNone/>
            </a:pPr>
            <a:r>
              <a:rPr lang="en-GB" sz="1400" dirty="0">
                <a:ea typeface="Roboto"/>
                <a:cs typeface="Roboto"/>
                <a:sym typeface="Roboto"/>
              </a:rPr>
              <a:t>Freely available to community</a:t>
            </a:r>
            <a:endParaRPr sz="1400" dirty="0">
              <a:ea typeface="Roboto"/>
              <a:cs typeface="Roboto"/>
              <a:sym typeface="Roboto"/>
            </a:endParaRPr>
          </a:p>
          <a:p>
            <a:pPr marL="0" lvl="0" indent="0">
              <a:lnSpc>
                <a:spcPct val="115000"/>
              </a:lnSpc>
              <a:spcBef>
                <a:spcPts val="0"/>
              </a:spcBef>
              <a:spcAft>
                <a:spcPts val="0"/>
              </a:spcAft>
              <a:buNone/>
            </a:pPr>
            <a:r>
              <a:rPr lang="en-GB" sz="1400" dirty="0">
                <a:ea typeface="Roboto"/>
                <a:cs typeface="Roboto"/>
                <a:sym typeface="Roboto"/>
              </a:rPr>
              <a:t>Patches (essential fixes)</a:t>
            </a:r>
            <a:endParaRPr sz="1400" dirty="0">
              <a:ea typeface="Roboto"/>
              <a:cs typeface="Roboto"/>
              <a:sym typeface="Roboto"/>
            </a:endParaRPr>
          </a:p>
        </p:txBody>
      </p:sp>
      <p:cxnSp>
        <p:nvCxnSpPr>
          <p:cNvPr id="96" name="Shape 142"/>
          <p:cNvCxnSpPr/>
          <p:nvPr/>
        </p:nvCxnSpPr>
        <p:spPr>
          <a:xfrm flipH="1">
            <a:off x="5953752" y="2838370"/>
            <a:ext cx="415500" cy="772800"/>
          </a:xfrm>
          <a:prstGeom prst="straightConnector1">
            <a:avLst/>
          </a:prstGeom>
          <a:noFill/>
          <a:ln w="19050" cap="flat" cmpd="sng">
            <a:solidFill>
              <a:srgbClr val="155B54"/>
            </a:solidFill>
            <a:prstDash val="solid"/>
            <a:round/>
            <a:headEnd type="oval" w="med" len="med"/>
            <a:tailEnd type="none" w="sm" len="sm"/>
          </a:ln>
        </p:spPr>
      </p:cxnSp>
      <p:sp>
        <p:nvSpPr>
          <p:cNvPr id="97" name="Shape 143"/>
          <p:cNvSpPr txBox="1"/>
          <p:nvPr/>
        </p:nvSpPr>
        <p:spPr>
          <a:xfrm>
            <a:off x="6485229" y="2322904"/>
            <a:ext cx="2467800" cy="1526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GB" dirty="0">
                <a:ea typeface="Roboto"/>
                <a:cs typeface="Roboto"/>
                <a:sym typeface="Roboto"/>
              </a:rPr>
              <a:t>DEVELOPMENT &amp; TESTING</a:t>
            </a:r>
            <a:endParaRPr sz="600" dirty="0">
              <a:ea typeface="Roboto"/>
              <a:cs typeface="Roboto"/>
              <a:sym typeface="Roboto"/>
            </a:endParaRPr>
          </a:p>
          <a:p>
            <a:pPr marL="0" lvl="0" indent="0" rtl="0">
              <a:lnSpc>
                <a:spcPct val="115000"/>
              </a:lnSpc>
              <a:spcBef>
                <a:spcPts val="0"/>
              </a:spcBef>
              <a:spcAft>
                <a:spcPts val="0"/>
              </a:spcAft>
              <a:buNone/>
            </a:pPr>
            <a:r>
              <a:rPr lang="en-GB" sz="1400" dirty="0">
                <a:ea typeface="Roboto"/>
                <a:cs typeface="Roboto"/>
                <a:sym typeface="Roboto"/>
              </a:rPr>
              <a:t>GitHub for OS development</a:t>
            </a:r>
            <a:endParaRPr sz="1400" dirty="0">
              <a:ea typeface="Roboto"/>
              <a:cs typeface="Roboto"/>
              <a:sym typeface="Roboto"/>
            </a:endParaRPr>
          </a:p>
          <a:p>
            <a:pPr marL="0" lvl="0" indent="0" rtl="0">
              <a:lnSpc>
                <a:spcPct val="115000"/>
              </a:lnSpc>
              <a:spcBef>
                <a:spcPts val="0"/>
              </a:spcBef>
              <a:spcAft>
                <a:spcPts val="0"/>
              </a:spcAft>
              <a:buNone/>
            </a:pPr>
            <a:r>
              <a:rPr lang="en-GB" sz="1400" dirty="0">
                <a:ea typeface="Roboto"/>
                <a:cs typeface="Roboto"/>
                <a:sym typeface="Roboto"/>
              </a:rPr>
              <a:t>Build a set of test data</a:t>
            </a:r>
            <a:endParaRPr sz="1400" dirty="0">
              <a:ea typeface="Roboto"/>
              <a:cs typeface="Roboto"/>
              <a:sym typeface="Roboto"/>
            </a:endParaRPr>
          </a:p>
          <a:p>
            <a:pPr marL="0" lvl="0" indent="0" rtl="0">
              <a:lnSpc>
                <a:spcPct val="115000"/>
              </a:lnSpc>
              <a:spcBef>
                <a:spcPts val="0"/>
              </a:spcBef>
              <a:spcAft>
                <a:spcPts val="0"/>
              </a:spcAft>
              <a:buNone/>
            </a:pPr>
            <a:r>
              <a:rPr lang="en-GB" sz="1400" dirty="0">
                <a:ea typeface="Roboto"/>
                <a:cs typeface="Roboto"/>
                <a:sym typeface="Roboto"/>
              </a:rPr>
              <a:t>Continuous integration</a:t>
            </a:r>
            <a:endParaRPr sz="1400" dirty="0">
              <a:ea typeface="Roboto"/>
              <a:cs typeface="Roboto"/>
              <a:sym typeface="Roboto"/>
            </a:endParaRPr>
          </a:p>
          <a:p>
            <a:pPr marL="0" lvl="0" indent="0">
              <a:lnSpc>
                <a:spcPct val="115000"/>
              </a:lnSpc>
              <a:spcBef>
                <a:spcPts val="0"/>
              </a:spcBef>
              <a:spcAft>
                <a:spcPts val="0"/>
              </a:spcAft>
              <a:buNone/>
            </a:pPr>
            <a:r>
              <a:rPr lang="en-GB" sz="1400" dirty="0">
                <a:ea typeface="Roboto"/>
                <a:cs typeface="Roboto"/>
                <a:sym typeface="Roboto"/>
              </a:rPr>
              <a:t>Quality Assurance</a:t>
            </a:r>
            <a:endParaRPr sz="1400" dirty="0">
              <a:ea typeface="Roboto"/>
              <a:cs typeface="Roboto"/>
              <a:sym typeface="Roboto"/>
            </a:endParaRPr>
          </a:p>
        </p:txBody>
      </p:sp>
      <p:sp>
        <p:nvSpPr>
          <p:cNvPr id="98" name="Shape 144"/>
          <p:cNvSpPr/>
          <p:nvPr/>
        </p:nvSpPr>
        <p:spPr>
          <a:xfrm rot="1799970">
            <a:off x="2772005" y="2422905"/>
            <a:ext cx="3592255" cy="3592255"/>
          </a:xfrm>
          <a:prstGeom prst="blockArc">
            <a:avLst>
              <a:gd name="adj1" fmla="val 14545937"/>
              <a:gd name="adj2" fmla="val 19902139"/>
              <a:gd name="adj3" fmla="val 9115"/>
            </a:avLst>
          </a:prstGeom>
          <a:solidFill>
            <a:srgbClr val="155B5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145"/>
          <p:cNvSpPr/>
          <p:nvPr/>
        </p:nvSpPr>
        <p:spPr>
          <a:xfrm rot="9000882">
            <a:off x="2764148" y="2440436"/>
            <a:ext cx="3591395" cy="3591395"/>
          </a:xfrm>
          <a:prstGeom prst="blockArc">
            <a:avLst>
              <a:gd name="adj1" fmla="val 18041678"/>
              <a:gd name="adj2" fmla="val 1798478"/>
              <a:gd name="adj3" fmla="val 9595"/>
            </a:avLst>
          </a:prstGeom>
          <a:solidFill>
            <a:srgbClr val="155B54"/>
          </a:solidFill>
          <a:ln>
            <a:noFill/>
          </a:ln>
          <a:effectLst>
            <a:outerShdw blurRad="71438" dist="9525"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46"/>
          <p:cNvSpPr/>
          <p:nvPr/>
        </p:nvSpPr>
        <p:spPr>
          <a:xfrm rot="-9000882" flipH="1">
            <a:off x="2774258" y="2441438"/>
            <a:ext cx="3591395" cy="3591395"/>
          </a:xfrm>
          <a:prstGeom prst="blockArc">
            <a:avLst>
              <a:gd name="adj1" fmla="val 17967225"/>
              <a:gd name="adj2" fmla="val 1529547"/>
              <a:gd name="adj3" fmla="val 9279"/>
            </a:avLst>
          </a:prstGeom>
          <a:solidFill>
            <a:srgbClr val="249C90"/>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47"/>
          <p:cNvSpPr/>
          <p:nvPr/>
        </p:nvSpPr>
        <p:spPr>
          <a:xfrm rot="8100000">
            <a:off x="2700059" y="4004295"/>
            <a:ext cx="484934" cy="484934"/>
          </a:xfrm>
          <a:prstGeom prst="rtTriangle">
            <a:avLst/>
          </a:prstGeom>
          <a:solidFill>
            <a:srgbClr val="155B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48"/>
          <p:cNvSpPr/>
          <p:nvPr/>
        </p:nvSpPr>
        <p:spPr>
          <a:xfrm rot="-2700000">
            <a:off x="5947604" y="3994734"/>
            <a:ext cx="484934" cy="484934"/>
          </a:xfrm>
          <a:prstGeom prst="rtTriangle">
            <a:avLst/>
          </a:prstGeom>
          <a:solidFill>
            <a:srgbClr val="155B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49"/>
          <p:cNvSpPr/>
          <p:nvPr/>
        </p:nvSpPr>
        <p:spPr>
          <a:xfrm rot="2700000">
            <a:off x="4323363" y="5613858"/>
            <a:ext cx="484934" cy="484934"/>
          </a:xfrm>
          <a:prstGeom prst="rtTriangle">
            <a:avLst/>
          </a:prstGeom>
          <a:solidFill>
            <a:srgbClr val="249C9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50"/>
          <p:cNvSpPr/>
          <p:nvPr/>
        </p:nvSpPr>
        <p:spPr>
          <a:xfrm rot="-8100000">
            <a:off x="4324287" y="2362098"/>
            <a:ext cx="484934" cy="484934"/>
          </a:xfrm>
          <a:prstGeom prst="rtTriangle">
            <a:avLst/>
          </a:prstGeom>
          <a:solidFill>
            <a:srgbClr val="249C9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51"/>
          <p:cNvSpPr txBox="1"/>
          <p:nvPr/>
        </p:nvSpPr>
        <p:spPr>
          <a:xfrm>
            <a:off x="-15508" y="764704"/>
            <a:ext cx="2715300" cy="1415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GB" dirty="0">
                <a:ea typeface="Roboto"/>
                <a:cs typeface="Roboto"/>
                <a:sym typeface="Roboto"/>
              </a:rPr>
              <a:t>FUNDING</a:t>
            </a:r>
            <a:endParaRPr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OPF membership</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Donations</a:t>
            </a:r>
            <a:endParaRPr sz="1400" dirty="0">
              <a:ea typeface="Roboto"/>
              <a:cs typeface="Roboto"/>
              <a:sym typeface="Roboto"/>
            </a:endParaRPr>
          </a:p>
          <a:p>
            <a:pPr marL="0" lvl="0" indent="0" algn="r" rtl="0">
              <a:lnSpc>
                <a:spcPct val="115000"/>
              </a:lnSpc>
              <a:spcBef>
                <a:spcPts val="0"/>
              </a:spcBef>
              <a:spcAft>
                <a:spcPts val="0"/>
              </a:spcAft>
              <a:buNone/>
            </a:pPr>
            <a:r>
              <a:rPr lang="en-GB" sz="1400" dirty="0">
                <a:ea typeface="Roboto"/>
                <a:cs typeface="Roboto"/>
                <a:sym typeface="Roboto"/>
              </a:rPr>
              <a:t>Project income</a:t>
            </a:r>
            <a:endParaRPr sz="1400" dirty="0">
              <a:ea typeface="Roboto"/>
              <a:cs typeface="Roboto"/>
              <a:sym typeface="Roboto"/>
            </a:endParaRPr>
          </a:p>
        </p:txBody>
      </p:sp>
      <p:sp>
        <p:nvSpPr>
          <p:cNvPr id="106" name="Shape 152"/>
          <p:cNvSpPr/>
          <p:nvPr/>
        </p:nvSpPr>
        <p:spPr>
          <a:xfrm>
            <a:off x="2709922" y="1736140"/>
            <a:ext cx="234600" cy="524700"/>
          </a:xfrm>
          <a:prstGeom prst="downArrow">
            <a:avLst>
              <a:gd name="adj1" fmla="val 50000"/>
              <a:gd name="adj2" fmla="val 50000"/>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7" name="Shape 153"/>
          <p:cNvPicPr preferRelativeResize="0"/>
          <p:nvPr/>
        </p:nvPicPr>
        <p:blipFill>
          <a:blip r:embed="rId2">
            <a:alphaModFix/>
          </a:blip>
          <a:stretch>
            <a:fillRect/>
          </a:stretch>
        </p:blipFill>
        <p:spPr>
          <a:xfrm>
            <a:off x="3900424" y="3343174"/>
            <a:ext cx="1318850" cy="469153"/>
          </a:xfrm>
          <a:prstGeom prst="rect">
            <a:avLst/>
          </a:prstGeom>
          <a:noFill/>
          <a:ln>
            <a:noFill/>
          </a:ln>
        </p:spPr>
      </p:pic>
      <p:pic>
        <p:nvPicPr>
          <p:cNvPr id="108" name="Shape 154"/>
          <p:cNvPicPr preferRelativeResize="0"/>
          <p:nvPr/>
        </p:nvPicPr>
        <p:blipFill>
          <a:blip r:embed="rId3">
            <a:alphaModFix/>
          </a:blip>
          <a:stretch>
            <a:fillRect/>
          </a:stretch>
        </p:blipFill>
        <p:spPr>
          <a:xfrm>
            <a:off x="4597774" y="3989989"/>
            <a:ext cx="1009050" cy="480928"/>
          </a:xfrm>
          <a:prstGeom prst="rect">
            <a:avLst/>
          </a:prstGeom>
          <a:noFill/>
          <a:ln>
            <a:noFill/>
          </a:ln>
        </p:spPr>
      </p:pic>
      <p:pic>
        <p:nvPicPr>
          <p:cNvPr id="109" name="Shape 155"/>
          <p:cNvPicPr preferRelativeResize="0"/>
          <p:nvPr/>
        </p:nvPicPr>
        <p:blipFill>
          <a:blip r:embed="rId4">
            <a:alphaModFix/>
          </a:blip>
          <a:stretch>
            <a:fillRect/>
          </a:stretch>
        </p:blipFill>
        <p:spPr>
          <a:xfrm>
            <a:off x="4002100" y="4668552"/>
            <a:ext cx="1217175" cy="391525"/>
          </a:xfrm>
          <a:prstGeom prst="rect">
            <a:avLst/>
          </a:prstGeom>
          <a:noFill/>
          <a:ln>
            <a:noFill/>
          </a:ln>
        </p:spPr>
      </p:pic>
      <p:pic>
        <p:nvPicPr>
          <p:cNvPr id="110" name="Shape 156"/>
          <p:cNvPicPr preferRelativeResize="0"/>
          <p:nvPr/>
        </p:nvPicPr>
        <p:blipFill>
          <a:blip r:embed="rId5">
            <a:alphaModFix/>
          </a:blip>
          <a:stretch>
            <a:fillRect/>
          </a:stretch>
        </p:blipFill>
        <p:spPr>
          <a:xfrm>
            <a:off x="3521650" y="3968102"/>
            <a:ext cx="1009041" cy="524700"/>
          </a:xfrm>
          <a:prstGeom prst="rect">
            <a:avLst/>
          </a:prstGeom>
          <a:noFill/>
          <a:ln>
            <a:noFill/>
          </a:ln>
        </p:spPr>
      </p:pic>
    </p:spTree>
    <p:extLst>
      <p:ext uri="{BB962C8B-B14F-4D97-AF65-F5344CB8AC3E}">
        <p14:creationId xmlns:p14="http://schemas.microsoft.com/office/powerpoint/2010/main" val="3756457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Preservation Action Registry</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7670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507977" y="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dirty="0" smtClean="0"/>
              <a:t>PAR Background</a:t>
            </a:r>
            <a:r>
              <a:rPr lang="en-GB" dirty="0"/>
              <a:t>: The problem </a:t>
            </a:r>
            <a:endParaRPr dirty="0"/>
          </a:p>
        </p:txBody>
      </p:sp>
      <p:sp>
        <p:nvSpPr>
          <p:cNvPr id="92" name="Google Shape;92;p13"/>
          <p:cNvSpPr txBox="1">
            <a:spLocks noGrp="1"/>
          </p:cNvSpPr>
          <p:nvPr>
            <p:ph type="body" idx="1"/>
          </p:nvPr>
        </p:nvSpPr>
        <p:spPr>
          <a:xfrm>
            <a:off x="457200" y="1124744"/>
            <a:ext cx="8229600" cy="45261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GB" dirty="0" smtClean="0"/>
              <a:t>Users </a:t>
            </a:r>
            <a:r>
              <a:rPr lang="en-GB" dirty="0"/>
              <a:t>want the best advice, wherever it comes from</a:t>
            </a:r>
            <a:endParaRPr dirty="0"/>
          </a:p>
          <a:p>
            <a:pPr marL="914400" lvl="1" indent="-381000" algn="l" rtl="0">
              <a:spcBef>
                <a:spcPts val="0"/>
              </a:spcBef>
              <a:spcAft>
                <a:spcPts val="0"/>
              </a:spcAft>
              <a:buSzPts val="2400"/>
              <a:buChar char="o"/>
            </a:pPr>
            <a:r>
              <a:rPr lang="en-GB" dirty="0"/>
              <a:t>Identification, property extraction, validation, migration, rendering, tools</a:t>
            </a:r>
            <a:endParaRPr dirty="0"/>
          </a:p>
          <a:p>
            <a:pPr marL="457200" lvl="0" indent="0" algn="l" rtl="0">
              <a:spcBef>
                <a:spcPts val="560"/>
              </a:spcBef>
              <a:spcAft>
                <a:spcPts val="0"/>
              </a:spcAft>
              <a:buNone/>
            </a:pPr>
            <a:endParaRPr sz="1800" dirty="0"/>
          </a:p>
          <a:p>
            <a:pPr marL="457200" lvl="0" indent="-406400" algn="l" rtl="0">
              <a:spcBef>
                <a:spcPts val="560"/>
              </a:spcBef>
              <a:spcAft>
                <a:spcPts val="0"/>
              </a:spcAft>
              <a:buSzPts val="2800"/>
              <a:buChar char="•"/>
            </a:pPr>
            <a:r>
              <a:rPr lang="en-GB" dirty="0" smtClean="0"/>
              <a:t>Many sources for current ‘best practice’</a:t>
            </a:r>
            <a:endParaRPr dirty="0"/>
          </a:p>
          <a:p>
            <a:pPr marL="914400" lvl="1" indent="-381000" algn="l" rtl="0">
              <a:spcBef>
                <a:spcPts val="0"/>
              </a:spcBef>
              <a:spcAft>
                <a:spcPts val="0"/>
              </a:spcAft>
              <a:buSzPts val="2400"/>
              <a:buChar char="o"/>
            </a:pPr>
            <a:r>
              <a:rPr lang="en-GB" dirty="0"/>
              <a:t>Products such as </a:t>
            </a:r>
            <a:r>
              <a:rPr lang="en-GB" dirty="0" err="1"/>
              <a:t>Preservica</a:t>
            </a:r>
            <a:r>
              <a:rPr lang="en-GB" dirty="0"/>
              <a:t> &amp; </a:t>
            </a:r>
            <a:r>
              <a:rPr lang="en-GB" dirty="0" err="1"/>
              <a:t>Archivematica</a:t>
            </a:r>
            <a:endParaRPr dirty="0"/>
          </a:p>
          <a:p>
            <a:pPr marL="914400" lvl="1" indent="-381000" algn="l" rtl="0">
              <a:spcBef>
                <a:spcPts val="0"/>
              </a:spcBef>
              <a:spcAft>
                <a:spcPts val="0"/>
              </a:spcAft>
              <a:buSzPts val="2400"/>
              <a:buChar char="o"/>
            </a:pPr>
            <a:r>
              <a:rPr lang="en-GB" dirty="0"/>
              <a:t>Practitioners</a:t>
            </a:r>
            <a:endParaRPr dirty="0"/>
          </a:p>
          <a:p>
            <a:pPr marL="914400" lvl="1" indent="-381000" algn="l" rtl="0">
              <a:spcBef>
                <a:spcPts val="0"/>
              </a:spcBef>
              <a:spcAft>
                <a:spcPts val="0"/>
              </a:spcAft>
              <a:buSzPts val="2400"/>
              <a:buChar char="o"/>
            </a:pPr>
            <a:r>
              <a:rPr lang="en-GB" dirty="0"/>
              <a:t>Academics</a:t>
            </a:r>
            <a:endParaRPr dirty="0"/>
          </a:p>
          <a:p>
            <a:pPr marL="914400" lvl="1" indent="-381000" algn="l" rtl="0">
              <a:spcBef>
                <a:spcPts val="0"/>
              </a:spcBef>
              <a:spcAft>
                <a:spcPts val="0"/>
              </a:spcAft>
              <a:buSzPts val="2400"/>
              <a:buChar char="o"/>
            </a:pPr>
            <a:r>
              <a:rPr lang="en-GB" dirty="0"/>
              <a:t>Specialists</a:t>
            </a:r>
            <a:endParaRPr dirty="0"/>
          </a:p>
          <a:p>
            <a:pPr marL="50800" lvl="0" indent="0" algn="l" rtl="0">
              <a:spcBef>
                <a:spcPts val="0"/>
              </a:spcBef>
              <a:spcAft>
                <a:spcPts val="0"/>
              </a:spcAft>
              <a:buSzPts val="2800"/>
              <a:buNone/>
            </a:pPr>
            <a:r>
              <a:rPr lang="en-GB" dirty="0" smtClean="0"/>
              <a:t>- but </a:t>
            </a:r>
            <a:r>
              <a:rPr lang="en-GB" dirty="0"/>
              <a:t>they don’t talk to each other effectively</a:t>
            </a:r>
            <a:endParaRPr dirty="0"/>
          </a:p>
          <a:p>
            <a:pPr marL="0" lvl="0" indent="0" algn="l" rtl="0">
              <a:spcBef>
                <a:spcPts val="560"/>
              </a:spcBef>
              <a:spcAft>
                <a:spcPts val="0"/>
              </a:spcAft>
              <a:buNone/>
            </a:pPr>
            <a:endParaRPr dirty="0"/>
          </a:p>
        </p:txBody>
      </p:sp>
      <p:sp>
        <p:nvSpPr>
          <p:cNvPr id="93" name="Google Shape;93;p13"/>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dirty="0"/>
              <a:t>Background: Motivation and Objectives</a:t>
            </a:r>
            <a:endParaRPr dirty="0"/>
          </a:p>
        </p:txBody>
      </p:sp>
      <p:sp>
        <p:nvSpPr>
          <p:cNvPr id="100" name="Google Shape;100;p14"/>
          <p:cNvSpPr txBox="1">
            <a:spLocks noGrp="1"/>
          </p:cNvSpPr>
          <p:nvPr>
            <p:ph type="body" idx="1"/>
          </p:nvPr>
        </p:nvSpPr>
        <p:spPr>
          <a:xfrm>
            <a:off x="457200" y="903794"/>
            <a:ext cx="8229600" cy="4526100"/>
          </a:xfrm>
          <a:prstGeom prst="rect">
            <a:avLst/>
          </a:prstGeom>
        </p:spPr>
        <p:txBody>
          <a:bodyPr spcFirstLastPara="1" wrap="square" lIns="91425" tIns="45700" rIns="91425" bIns="45700" anchor="t" anchorCtr="0">
            <a:noAutofit/>
          </a:bodyPr>
          <a:lstStyle/>
          <a:p>
            <a:pPr indent="-381000">
              <a:spcBef>
                <a:spcPts val="0"/>
              </a:spcBef>
              <a:buSzPts val="2400"/>
              <a:buChar char="o"/>
            </a:pPr>
            <a:r>
              <a:rPr lang="en-GB" dirty="0" smtClean="0"/>
              <a:t>To p</a:t>
            </a:r>
            <a:r>
              <a:rPr lang="en-GB" dirty="0" smtClean="0"/>
              <a:t>rovide </a:t>
            </a:r>
            <a:r>
              <a:rPr lang="en-GB" dirty="0"/>
              <a:t>a </a:t>
            </a:r>
            <a:r>
              <a:rPr lang="en-GB" dirty="0" smtClean="0"/>
              <a:t>mechanism </a:t>
            </a:r>
            <a:r>
              <a:rPr lang="en-GB" dirty="0"/>
              <a:t>to exchange </a:t>
            </a:r>
            <a:r>
              <a:rPr lang="en-GB" dirty="0" smtClean="0"/>
              <a:t>good practice information </a:t>
            </a:r>
            <a:r>
              <a:rPr lang="en-GB" dirty="0"/>
              <a:t>between </a:t>
            </a:r>
            <a:r>
              <a:rPr lang="en-GB" dirty="0" smtClean="0"/>
              <a:t>organisations and preservation system suppliers </a:t>
            </a:r>
            <a:r>
              <a:rPr lang="en-GB" dirty="0"/>
              <a:t>regardless of which system they </a:t>
            </a:r>
            <a:r>
              <a:rPr lang="en-GB" dirty="0" smtClean="0"/>
              <a:t>use.</a:t>
            </a:r>
          </a:p>
          <a:p>
            <a:pPr marL="914400" lvl="1" indent="-381000" algn="l" rtl="0">
              <a:spcBef>
                <a:spcPts val="0"/>
              </a:spcBef>
              <a:spcAft>
                <a:spcPts val="0"/>
              </a:spcAft>
              <a:buSzPts val="2400"/>
              <a:buChar char="o"/>
            </a:pPr>
            <a:endParaRPr lang="en-GB" dirty="0" smtClean="0"/>
          </a:p>
          <a:p>
            <a:pPr indent="-381000">
              <a:spcBef>
                <a:spcPts val="0"/>
              </a:spcBef>
              <a:buSzPts val="2400"/>
              <a:buChar char="o"/>
            </a:pPr>
            <a:r>
              <a:rPr lang="en-GB" dirty="0" smtClean="0"/>
              <a:t>Explicitly: To provide compatibility/ interoperability between JISC RDSS project systems.</a:t>
            </a:r>
            <a:endParaRPr dirty="0"/>
          </a:p>
          <a:p>
            <a:pPr marL="533400" lvl="1" indent="0" algn="l" rtl="0">
              <a:spcBef>
                <a:spcPts val="0"/>
              </a:spcBef>
              <a:spcAft>
                <a:spcPts val="0"/>
              </a:spcAft>
              <a:buSzPts val="2400"/>
              <a:buNone/>
            </a:pPr>
            <a:endParaRPr lang="en-GB" sz="1200" dirty="0"/>
          </a:p>
          <a:p>
            <a:pPr marL="533400" lvl="1" indent="0" algn="l" rtl="0">
              <a:spcBef>
                <a:spcPts val="0"/>
              </a:spcBef>
              <a:spcAft>
                <a:spcPts val="0"/>
              </a:spcAft>
              <a:buSzPts val="2400"/>
              <a:buNone/>
            </a:pPr>
            <a:endParaRPr lang="en-GB" sz="1200" dirty="0"/>
          </a:p>
          <a:p>
            <a:pPr marL="533400" lvl="1" indent="0" algn="l" rtl="0">
              <a:spcBef>
                <a:spcPts val="0"/>
              </a:spcBef>
              <a:spcAft>
                <a:spcPts val="0"/>
              </a:spcAft>
              <a:buSzPts val="2400"/>
              <a:buNone/>
            </a:pPr>
            <a:r>
              <a:rPr lang="en-GB" dirty="0" smtClean="0"/>
              <a:t>However:</a:t>
            </a:r>
          </a:p>
          <a:p>
            <a:pPr marL="533400" lvl="1" indent="0" algn="l" rtl="0">
              <a:spcBef>
                <a:spcPts val="0"/>
              </a:spcBef>
              <a:spcAft>
                <a:spcPts val="0"/>
              </a:spcAft>
              <a:buSzPts val="2400"/>
              <a:buNone/>
            </a:pPr>
            <a:r>
              <a:rPr lang="en-GB" dirty="0" smtClean="0"/>
              <a:t>It is not a single ‘Best Practice’</a:t>
            </a:r>
          </a:p>
          <a:p>
            <a:pPr marL="533400" lvl="1" indent="0" algn="l" rtl="0">
              <a:spcBef>
                <a:spcPts val="0"/>
              </a:spcBef>
              <a:spcAft>
                <a:spcPts val="0"/>
              </a:spcAft>
              <a:buSzPts val="2400"/>
              <a:buNone/>
            </a:pPr>
            <a:r>
              <a:rPr lang="en-GB" dirty="0" smtClean="0"/>
              <a:t>It is not ‘o</a:t>
            </a:r>
            <a:r>
              <a:rPr lang="en-GB" dirty="0" smtClean="0"/>
              <a:t>ne </a:t>
            </a:r>
            <a:r>
              <a:rPr lang="en-GB" dirty="0"/>
              <a:t>registry to rule them </a:t>
            </a:r>
            <a:r>
              <a:rPr lang="en-GB" dirty="0" smtClean="0"/>
              <a:t>all’ </a:t>
            </a:r>
            <a:endParaRPr dirty="0"/>
          </a:p>
        </p:txBody>
      </p:sp>
      <p:sp>
        <p:nvSpPr>
          <p:cNvPr id="101" name="Google Shape;101;p14"/>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Background: Jisc RDSS Project </a:t>
            </a:r>
            <a:endParaRPr/>
          </a:p>
        </p:txBody>
      </p:sp>
      <p:sp>
        <p:nvSpPr>
          <p:cNvPr id="108" name="Google Shape;108;p15"/>
          <p:cNvSpPr txBox="1">
            <a:spLocks noGrp="1"/>
          </p:cNvSpPr>
          <p:nvPr>
            <p:ph type="body" idx="1"/>
          </p:nvPr>
        </p:nvSpPr>
        <p:spPr>
          <a:xfrm>
            <a:off x="236850" y="965375"/>
            <a:ext cx="8666700" cy="1401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2400" dirty="0">
                <a:solidFill>
                  <a:srgbClr val="000000"/>
                </a:solidFill>
              </a:rPr>
              <a:t>Development of a multi-vendor shared services platform </a:t>
            </a:r>
            <a:r>
              <a:rPr lang="en-GB" sz="2400" dirty="0" smtClean="0">
                <a:solidFill>
                  <a:srgbClr val="000000"/>
                </a:solidFill>
              </a:rPr>
              <a:t>led to</a:t>
            </a:r>
            <a:r>
              <a:rPr lang="en-GB" sz="2400" dirty="0" smtClean="0">
                <a:solidFill>
                  <a:srgbClr val="000000"/>
                </a:solidFill>
              </a:rPr>
              <a:t> </a:t>
            </a:r>
            <a:r>
              <a:rPr lang="en-GB" sz="2400" dirty="0">
                <a:solidFill>
                  <a:srgbClr val="000000"/>
                </a:solidFill>
              </a:rPr>
              <a:t>discussions of interoperability of format policies (i.e. “preservation actions”) between preservation systems.</a:t>
            </a:r>
            <a:endParaRPr sz="2400" dirty="0">
              <a:solidFill>
                <a:srgbClr val="000000"/>
              </a:solidFill>
            </a:endParaRPr>
          </a:p>
        </p:txBody>
      </p:sp>
      <p:sp>
        <p:nvSpPr>
          <p:cNvPr id="109" name="Google Shape;109;p15"/>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a:p>
        </p:txBody>
      </p:sp>
      <p:grpSp>
        <p:nvGrpSpPr>
          <p:cNvPr id="110" name="Google Shape;110;p15"/>
          <p:cNvGrpSpPr/>
          <p:nvPr/>
        </p:nvGrpSpPr>
        <p:grpSpPr>
          <a:xfrm>
            <a:off x="2339001" y="2367271"/>
            <a:ext cx="4466012" cy="3518794"/>
            <a:chOff x="2620800" y="1423450"/>
            <a:chExt cx="3409950" cy="2581275"/>
          </a:xfrm>
        </p:grpSpPr>
        <p:pic>
          <p:nvPicPr>
            <p:cNvPr id="111" name="Google Shape;111;p15"/>
            <p:cNvPicPr preferRelativeResize="0"/>
            <p:nvPr/>
          </p:nvPicPr>
          <p:blipFill>
            <a:blip r:embed="rId3">
              <a:alphaModFix/>
            </a:blip>
            <a:stretch>
              <a:fillRect/>
            </a:stretch>
          </p:blipFill>
          <p:spPr>
            <a:xfrm>
              <a:off x="2620800" y="1423450"/>
              <a:ext cx="3409950" cy="2581275"/>
            </a:xfrm>
            <a:prstGeom prst="rect">
              <a:avLst/>
            </a:prstGeom>
            <a:noFill/>
            <a:ln>
              <a:noFill/>
            </a:ln>
          </p:spPr>
        </p:pic>
        <p:sp>
          <p:nvSpPr>
            <p:cNvPr id="112" name="Google Shape;112;p15"/>
            <p:cNvSpPr txBox="1"/>
            <p:nvPr/>
          </p:nvSpPr>
          <p:spPr>
            <a:xfrm>
              <a:off x="4802550" y="3080775"/>
              <a:ext cx="492300" cy="270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5722"/>
                  </a:solidFill>
                  <a:latin typeface="Alfa Slab One"/>
                  <a:ea typeface="Alfa Slab One"/>
                  <a:cs typeface="Alfa Slab One"/>
                  <a:sym typeface="Alfa Slab One"/>
                </a:rPr>
                <a:t>  FPR</a:t>
              </a:r>
              <a:endParaRPr sz="800">
                <a:solidFill>
                  <a:srgbClr val="FF5722"/>
                </a:solidFill>
                <a:latin typeface="Alfa Slab One"/>
                <a:ea typeface="Alfa Slab One"/>
                <a:cs typeface="Alfa Slab One"/>
                <a:sym typeface="Alfa Slab One"/>
              </a:endParaRPr>
            </a:p>
            <a:p>
              <a:pPr marL="0" lvl="0" indent="0" algn="l" rtl="0">
                <a:spcBef>
                  <a:spcPts val="0"/>
                </a:spcBef>
                <a:spcAft>
                  <a:spcPts val="0"/>
                </a:spcAft>
                <a:buNone/>
              </a:pPr>
              <a:endParaRPr sz="800">
                <a:solidFill>
                  <a:srgbClr val="FF5722"/>
                </a:solidFill>
                <a:latin typeface="Alfa Slab One"/>
                <a:ea typeface="Alfa Slab One"/>
                <a:cs typeface="Alfa Slab One"/>
                <a:sym typeface="Alfa Slab One"/>
              </a:endParaRPr>
            </a:p>
          </p:txBody>
        </p:sp>
        <p:pic>
          <p:nvPicPr>
            <p:cNvPr id="113" name="Google Shape;113;p15"/>
            <p:cNvPicPr preferRelativeResize="0"/>
            <p:nvPr/>
          </p:nvPicPr>
          <p:blipFill>
            <a:blip r:embed="rId4">
              <a:alphaModFix/>
            </a:blip>
            <a:stretch>
              <a:fillRect/>
            </a:stretch>
          </p:blipFill>
          <p:spPr>
            <a:xfrm>
              <a:off x="2696375" y="1972925"/>
              <a:ext cx="492300" cy="286376"/>
            </a:xfrm>
            <a:prstGeom prst="rect">
              <a:avLst/>
            </a:prstGeom>
            <a:noFill/>
            <a:ln>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Background: Project Conception</a:t>
            </a:r>
            <a:endParaRPr/>
          </a:p>
        </p:txBody>
      </p:sp>
      <p:sp>
        <p:nvSpPr>
          <p:cNvPr id="120" name="Google Shape;120;p16"/>
          <p:cNvSpPr txBox="1">
            <a:spLocks noGrp="1"/>
          </p:cNvSpPr>
          <p:nvPr>
            <p:ph type="body" idx="1"/>
          </p:nvPr>
        </p:nvSpPr>
        <p:spPr>
          <a:xfrm>
            <a:off x="457200" y="1124744"/>
            <a:ext cx="8229600" cy="45261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GB" dirty="0"/>
              <a:t>A JISC funded project to initiate the process to deliver benefits to RDSS users</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GB" b="1" dirty="0" err="1"/>
              <a:t>Arkivum</a:t>
            </a:r>
            <a:r>
              <a:rPr lang="en-GB" dirty="0"/>
              <a:t>, </a:t>
            </a:r>
            <a:r>
              <a:rPr lang="en-GB" b="1" dirty="0" err="1"/>
              <a:t>Preservica</a:t>
            </a:r>
            <a:r>
              <a:rPr lang="en-GB" dirty="0"/>
              <a:t> and </a:t>
            </a:r>
            <a:r>
              <a:rPr lang="en-GB" b="1" dirty="0"/>
              <a:t>Artefactua</a:t>
            </a:r>
            <a:r>
              <a:rPr lang="en-GB" dirty="0"/>
              <a:t>l as RDSS product suppliers</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GB" b="1" dirty="0"/>
              <a:t>Open Preservation Foundation </a:t>
            </a:r>
            <a:r>
              <a:rPr lang="en-GB" dirty="0"/>
              <a:t>as respected independent shared DP technology supplier</a:t>
            </a:r>
            <a:endParaRPr dirty="0"/>
          </a:p>
        </p:txBody>
      </p:sp>
      <p:sp>
        <p:nvSpPr>
          <p:cNvPr id="121" name="Google Shape;121;p16"/>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dirty="0" smtClean="0"/>
              <a:t>Digital Preservation Actions</a:t>
            </a:r>
            <a:endParaRPr dirty="0"/>
          </a:p>
        </p:txBody>
      </p:sp>
      <p:sp>
        <p:nvSpPr>
          <p:cNvPr id="128" name="Google Shape;128;p17"/>
          <p:cNvSpPr txBox="1">
            <a:spLocks noGrp="1"/>
          </p:cNvSpPr>
          <p:nvPr>
            <p:ph type="body" idx="1"/>
          </p:nvPr>
        </p:nvSpPr>
        <p:spPr>
          <a:xfrm>
            <a:off x="457200" y="1124744"/>
            <a:ext cx="8229600" cy="4526100"/>
          </a:xfrm>
          <a:prstGeom prst="rect">
            <a:avLst/>
          </a:prstGeom>
        </p:spPr>
        <p:txBody>
          <a:bodyPr spcFirstLastPara="1" wrap="square" lIns="91425" tIns="45700" rIns="91425" bIns="45700" anchor="t" anchorCtr="0">
            <a:noAutofit/>
          </a:bodyPr>
          <a:lstStyle/>
          <a:p>
            <a:pPr marL="101600" lvl="0" indent="0" algn="l" rtl="0">
              <a:lnSpc>
                <a:spcPct val="115000"/>
              </a:lnSpc>
              <a:spcBef>
                <a:spcPts val="0"/>
              </a:spcBef>
              <a:spcAft>
                <a:spcPts val="0"/>
              </a:spcAft>
              <a:buClr>
                <a:srgbClr val="000000"/>
              </a:buClr>
              <a:buSzPts val="2000"/>
              <a:buNone/>
            </a:pPr>
            <a:r>
              <a:rPr lang="en-GB" sz="2000" dirty="0">
                <a:solidFill>
                  <a:srgbClr val="000000"/>
                </a:solidFill>
              </a:rPr>
              <a:t>Preservation is not just about file formats, it’s about </a:t>
            </a:r>
            <a:r>
              <a:rPr lang="en-GB" sz="2000" dirty="0" smtClean="0">
                <a:solidFill>
                  <a:srgbClr val="000000"/>
                </a:solidFill>
              </a:rPr>
              <a:t>making sense of data</a:t>
            </a:r>
          </a:p>
          <a:p>
            <a:pPr marL="101600" lvl="0" indent="0" algn="l" rtl="0">
              <a:lnSpc>
                <a:spcPct val="115000"/>
              </a:lnSpc>
              <a:spcBef>
                <a:spcPts val="0"/>
              </a:spcBef>
              <a:spcAft>
                <a:spcPts val="0"/>
              </a:spcAft>
              <a:buClr>
                <a:srgbClr val="000000"/>
              </a:buClr>
              <a:buSzPts val="2000"/>
              <a:buNone/>
            </a:pPr>
            <a:endParaRPr sz="2000" dirty="0">
              <a:solidFill>
                <a:srgbClr val="000000"/>
              </a:solidFill>
            </a:endParaRPr>
          </a:p>
          <a:p>
            <a:pPr marL="0" lvl="0" indent="0" algn="l" rtl="0">
              <a:lnSpc>
                <a:spcPct val="115000"/>
              </a:lnSpc>
              <a:spcBef>
                <a:spcPts val="1600"/>
              </a:spcBef>
              <a:spcAft>
                <a:spcPts val="0"/>
              </a:spcAft>
              <a:buClr>
                <a:schemeClr val="dk1"/>
              </a:buClr>
              <a:buSzPts val="1100"/>
              <a:buFont typeface="Arial"/>
              <a:buNone/>
            </a:pPr>
            <a:endParaRPr sz="2000" dirty="0">
              <a:solidFill>
                <a:srgbClr val="000000"/>
              </a:solidFill>
            </a:endParaRPr>
          </a:p>
          <a:p>
            <a:pPr marL="0" lvl="0" indent="0" algn="l" rtl="0">
              <a:lnSpc>
                <a:spcPct val="115000"/>
              </a:lnSpc>
              <a:spcBef>
                <a:spcPts val="1600"/>
              </a:spcBef>
              <a:spcAft>
                <a:spcPts val="0"/>
              </a:spcAft>
              <a:buClr>
                <a:schemeClr val="dk1"/>
              </a:buClr>
              <a:buSzPts val="1100"/>
              <a:buFont typeface="Arial"/>
              <a:buNone/>
            </a:pPr>
            <a:endParaRPr sz="2000" dirty="0">
              <a:solidFill>
                <a:srgbClr val="000000"/>
              </a:solidFill>
            </a:endParaRPr>
          </a:p>
          <a:p>
            <a:pPr marL="101600" lvl="0" indent="0" algn="l" rtl="0">
              <a:lnSpc>
                <a:spcPct val="115000"/>
              </a:lnSpc>
              <a:spcBef>
                <a:spcPts val="1600"/>
              </a:spcBef>
              <a:spcAft>
                <a:spcPts val="0"/>
              </a:spcAft>
              <a:buClr>
                <a:srgbClr val="000000"/>
              </a:buClr>
              <a:buSzPts val="2000"/>
              <a:buNone/>
            </a:pPr>
            <a:r>
              <a:rPr lang="en-GB" sz="2000" dirty="0" smtClean="0">
                <a:solidFill>
                  <a:srgbClr val="000000"/>
                </a:solidFill>
              </a:rPr>
              <a:t>The specific action depends on the </a:t>
            </a:r>
            <a:r>
              <a:rPr lang="en-GB" sz="2000" dirty="0" smtClean="0">
                <a:solidFill>
                  <a:srgbClr val="000000"/>
                </a:solidFill>
              </a:rPr>
              <a:t>context, and the policies.</a:t>
            </a:r>
            <a:br>
              <a:rPr lang="en-GB" sz="2000" dirty="0" smtClean="0">
                <a:solidFill>
                  <a:srgbClr val="000000"/>
                </a:solidFill>
              </a:rPr>
            </a:br>
            <a:r>
              <a:rPr lang="en-GB" sz="2000" dirty="0" smtClean="0">
                <a:solidFill>
                  <a:srgbClr val="000000"/>
                </a:solidFill>
              </a:rPr>
              <a:t> – </a:t>
            </a:r>
            <a:r>
              <a:rPr lang="en-GB" sz="2000" dirty="0" smtClean="0">
                <a:solidFill>
                  <a:srgbClr val="000000"/>
                </a:solidFill>
              </a:rPr>
              <a:t>what action is being taken and why?  W</a:t>
            </a:r>
            <a:r>
              <a:rPr lang="en-GB" sz="2000" dirty="0" smtClean="0">
                <a:solidFill>
                  <a:srgbClr val="000000"/>
                </a:solidFill>
              </a:rPr>
              <a:t>hat </a:t>
            </a:r>
            <a:r>
              <a:rPr lang="en-GB" sz="2000" dirty="0">
                <a:solidFill>
                  <a:srgbClr val="000000"/>
                </a:solidFill>
              </a:rPr>
              <a:t>is the business rule?</a:t>
            </a:r>
            <a:endParaRPr sz="2000" dirty="0">
              <a:solidFill>
                <a:srgbClr val="000000"/>
              </a:solidFill>
            </a:endParaRPr>
          </a:p>
          <a:p>
            <a:pPr marL="0" lvl="0" indent="0" algn="l" rtl="0">
              <a:lnSpc>
                <a:spcPct val="115000"/>
              </a:lnSpc>
              <a:spcBef>
                <a:spcPts val="1600"/>
              </a:spcBef>
              <a:spcAft>
                <a:spcPts val="0"/>
              </a:spcAft>
              <a:buNone/>
            </a:pPr>
            <a:endParaRPr sz="2000" dirty="0">
              <a:solidFill>
                <a:srgbClr val="000000"/>
              </a:solidFill>
            </a:endParaRPr>
          </a:p>
          <a:p>
            <a:pPr marL="457200" lvl="0" indent="0" algn="l" rtl="0">
              <a:lnSpc>
                <a:spcPct val="115000"/>
              </a:lnSpc>
              <a:spcBef>
                <a:spcPts val="1600"/>
              </a:spcBef>
              <a:spcAft>
                <a:spcPts val="0"/>
              </a:spcAft>
              <a:buNone/>
            </a:pPr>
            <a:endParaRPr sz="2000" dirty="0">
              <a:solidFill>
                <a:srgbClr val="000000"/>
              </a:solidFill>
            </a:endParaRPr>
          </a:p>
          <a:p>
            <a:pPr marL="101600" lvl="0" indent="0" algn="l" rtl="0">
              <a:lnSpc>
                <a:spcPct val="115000"/>
              </a:lnSpc>
              <a:spcBef>
                <a:spcPts val="1600"/>
              </a:spcBef>
              <a:spcAft>
                <a:spcPts val="0"/>
              </a:spcAft>
              <a:buClr>
                <a:srgbClr val="000000"/>
              </a:buClr>
              <a:buSzPts val="2000"/>
              <a:buNone/>
            </a:pPr>
            <a:r>
              <a:rPr lang="en-GB" sz="2000" dirty="0" smtClean="0">
                <a:solidFill>
                  <a:srgbClr val="000000"/>
                </a:solidFill>
              </a:rPr>
              <a:t>Today - preservation </a:t>
            </a:r>
            <a:r>
              <a:rPr lang="en-GB" sz="2000" dirty="0">
                <a:solidFill>
                  <a:srgbClr val="000000"/>
                </a:solidFill>
              </a:rPr>
              <a:t>actions are not portable across systems </a:t>
            </a:r>
            <a:r>
              <a:rPr lang="en-GB" sz="2000" dirty="0" smtClean="0">
                <a:solidFill>
                  <a:srgbClr val="000000"/>
                </a:solidFill>
              </a:rPr>
              <a:t/>
            </a:r>
            <a:br>
              <a:rPr lang="en-GB" sz="2000" dirty="0" smtClean="0">
                <a:solidFill>
                  <a:srgbClr val="000000"/>
                </a:solidFill>
              </a:rPr>
            </a:br>
            <a:r>
              <a:rPr lang="en-GB" sz="2000" dirty="0" smtClean="0">
                <a:solidFill>
                  <a:srgbClr val="000000"/>
                </a:solidFill>
              </a:rPr>
              <a:t>		(e.g. A </a:t>
            </a:r>
            <a:r>
              <a:rPr lang="en-GB" sz="2000" dirty="0" err="1" smtClean="0">
                <a:solidFill>
                  <a:srgbClr val="000000"/>
                </a:solidFill>
              </a:rPr>
              <a:t>rchivematica</a:t>
            </a:r>
            <a:r>
              <a:rPr lang="en-GB" sz="2000" dirty="0">
                <a:solidFill>
                  <a:srgbClr val="000000"/>
                </a:solidFill>
              </a:rPr>
              <a:t>, </a:t>
            </a:r>
            <a:r>
              <a:rPr lang="en-GB" sz="2000" dirty="0" err="1">
                <a:solidFill>
                  <a:srgbClr val="000000"/>
                </a:solidFill>
              </a:rPr>
              <a:t>Preservica</a:t>
            </a:r>
            <a:r>
              <a:rPr lang="en-GB" sz="2000" dirty="0">
                <a:solidFill>
                  <a:srgbClr val="000000"/>
                </a:solidFill>
              </a:rPr>
              <a:t>, others) </a:t>
            </a:r>
            <a:endParaRPr sz="2000" dirty="0">
              <a:solidFill>
                <a:srgbClr val="000000"/>
              </a:solidFill>
            </a:endParaRPr>
          </a:p>
        </p:txBody>
      </p:sp>
      <p:sp>
        <p:nvSpPr>
          <p:cNvPr id="129" name="Google Shape;129;p17"/>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16</a:t>
            </a:fld>
            <a:endParaRPr/>
          </a:p>
        </p:txBody>
      </p:sp>
      <p:grpSp>
        <p:nvGrpSpPr>
          <p:cNvPr id="130" name="Google Shape;130;p17"/>
          <p:cNvGrpSpPr/>
          <p:nvPr/>
        </p:nvGrpSpPr>
        <p:grpSpPr>
          <a:xfrm>
            <a:off x="1283550" y="1909837"/>
            <a:ext cx="4501600" cy="1141538"/>
            <a:chOff x="2065550" y="4006087"/>
            <a:chExt cx="4501600" cy="1141538"/>
          </a:xfrm>
        </p:grpSpPr>
        <p:pic>
          <p:nvPicPr>
            <p:cNvPr id="131" name="Google Shape;131;p17"/>
            <p:cNvPicPr preferRelativeResize="0"/>
            <p:nvPr/>
          </p:nvPicPr>
          <p:blipFill>
            <a:blip r:embed="rId3">
              <a:alphaModFix/>
            </a:blip>
            <a:stretch>
              <a:fillRect/>
            </a:stretch>
          </p:blipFill>
          <p:spPr>
            <a:xfrm>
              <a:off x="2065550" y="4163950"/>
              <a:ext cx="554376" cy="554376"/>
            </a:xfrm>
            <a:prstGeom prst="rect">
              <a:avLst/>
            </a:prstGeom>
            <a:noFill/>
            <a:ln>
              <a:noFill/>
            </a:ln>
          </p:spPr>
        </p:pic>
        <p:pic>
          <p:nvPicPr>
            <p:cNvPr id="132" name="Google Shape;132;p17"/>
            <p:cNvPicPr preferRelativeResize="0"/>
            <p:nvPr/>
          </p:nvPicPr>
          <p:blipFill>
            <a:blip r:embed="rId3">
              <a:alphaModFix/>
            </a:blip>
            <a:stretch>
              <a:fillRect/>
            </a:stretch>
          </p:blipFill>
          <p:spPr>
            <a:xfrm>
              <a:off x="2681538" y="4163950"/>
              <a:ext cx="554376" cy="554376"/>
            </a:xfrm>
            <a:prstGeom prst="rect">
              <a:avLst/>
            </a:prstGeom>
            <a:noFill/>
            <a:ln>
              <a:noFill/>
            </a:ln>
          </p:spPr>
        </p:pic>
        <p:pic>
          <p:nvPicPr>
            <p:cNvPr id="133" name="Google Shape;133;p17"/>
            <p:cNvPicPr preferRelativeResize="0"/>
            <p:nvPr/>
          </p:nvPicPr>
          <p:blipFill>
            <a:blip r:embed="rId3">
              <a:alphaModFix/>
            </a:blip>
            <a:stretch>
              <a:fillRect/>
            </a:stretch>
          </p:blipFill>
          <p:spPr>
            <a:xfrm>
              <a:off x="3297525" y="4163950"/>
              <a:ext cx="554376" cy="554376"/>
            </a:xfrm>
            <a:prstGeom prst="rect">
              <a:avLst/>
            </a:prstGeom>
            <a:noFill/>
            <a:ln>
              <a:noFill/>
            </a:ln>
          </p:spPr>
        </p:pic>
        <p:pic>
          <p:nvPicPr>
            <p:cNvPr id="134" name="Google Shape;134;p17"/>
            <p:cNvPicPr preferRelativeResize="0"/>
            <p:nvPr/>
          </p:nvPicPr>
          <p:blipFill>
            <a:blip r:embed="rId4">
              <a:alphaModFix/>
            </a:blip>
            <a:stretch>
              <a:fillRect/>
            </a:stretch>
          </p:blipFill>
          <p:spPr>
            <a:xfrm>
              <a:off x="5709950" y="4006087"/>
              <a:ext cx="746100" cy="746100"/>
            </a:xfrm>
            <a:prstGeom prst="rect">
              <a:avLst/>
            </a:prstGeom>
            <a:noFill/>
            <a:ln>
              <a:noFill/>
            </a:ln>
          </p:spPr>
        </p:pic>
        <p:sp>
          <p:nvSpPr>
            <p:cNvPr id="135" name="Google Shape;135;p17"/>
            <p:cNvSpPr txBox="1"/>
            <p:nvPr/>
          </p:nvSpPr>
          <p:spPr>
            <a:xfrm>
              <a:off x="5359050" y="4551600"/>
              <a:ext cx="1208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research dataset object</a:t>
              </a:r>
              <a:endParaRPr sz="1200"/>
            </a:p>
          </p:txBody>
        </p:sp>
        <p:sp>
          <p:nvSpPr>
            <p:cNvPr id="136" name="Google Shape;136;p17"/>
            <p:cNvSpPr txBox="1"/>
            <p:nvPr/>
          </p:nvSpPr>
          <p:spPr>
            <a:xfrm>
              <a:off x="2350800" y="4718325"/>
              <a:ext cx="1208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smtClean="0"/>
                <a:t>Bunch of files</a:t>
              </a:r>
              <a:endParaRPr sz="1200" dirty="0"/>
            </a:p>
          </p:txBody>
        </p:sp>
        <p:cxnSp>
          <p:nvCxnSpPr>
            <p:cNvPr id="137" name="Google Shape;137;p17"/>
            <p:cNvCxnSpPr/>
            <p:nvPr/>
          </p:nvCxnSpPr>
          <p:spPr>
            <a:xfrm rot="10800000" flipH="1">
              <a:off x="4009775" y="4434850"/>
              <a:ext cx="1542300" cy="8400"/>
            </a:xfrm>
            <a:prstGeom prst="straightConnector1">
              <a:avLst/>
            </a:prstGeom>
            <a:noFill/>
            <a:ln w="9525" cap="flat" cmpd="sng">
              <a:solidFill>
                <a:srgbClr val="000000"/>
              </a:solidFill>
              <a:prstDash val="solid"/>
              <a:round/>
              <a:headEnd type="triangle" w="med" len="med"/>
              <a:tailEnd type="none" w="med" len="med"/>
            </a:ln>
          </p:spPr>
        </p:cxnSp>
        <p:sp>
          <p:nvSpPr>
            <p:cNvPr id="138" name="Google Shape;138;p17"/>
            <p:cNvSpPr txBox="1"/>
            <p:nvPr/>
          </p:nvSpPr>
          <p:spPr>
            <a:xfrm>
              <a:off x="4009775" y="4164475"/>
              <a:ext cx="16494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dirty="0" smtClean="0"/>
                <a:t>includes</a:t>
              </a:r>
              <a:endParaRPr sz="1000" dirty="0"/>
            </a:p>
          </p:txBody>
        </p:sp>
      </p:grpSp>
      <p:pic>
        <p:nvPicPr>
          <p:cNvPr id="139" name="Google Shape;139;p17"/>
          <p:cNvPicPr preferRelativeResize="0"/>
          <p:nvPr/>
        </p:nvPicPr>
        <p:blipFill>
          <a:blip r:embed="rId5">
            <a:alphaModFix/>
          </a:blip>
          <a:stretch>
            <a:fillRect/>
          </a:stretch>
        </p:blipFill>
        <p:spPr>
          <a:xfrm>
            <a:off x="6915500" y="2019350"/>
            <a:ext cx="562101" cy="562101"/>
          </a:xfrm>
          <a:prstGeom prst="rect">
            <a:avLst/>
          </a:prstGeom>
          <a:noFill/>
          <a:ln>
            <a:noFill/>
          </a:ln>
        </p:spPr>
      </p:pic>
      <p:sp>
        <p:nvSpPr>
          <p:cNvPr id="140" name="Google Shape;140;p17"/>
          <p:cNvSpPr txBox="1"/>
          <p:nvPr/>
        </p:nvSpPr>
        <p:spPr>
          <a:xfrm>
            <a:off x="6532650" y="2436675"/>
            <a:ext cx="1327800" cy="6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preservation actions</a:t>
            </a:r>
            <a:endParaRPr sz="1200"/>
          </a:p>
        </p:txBody>
      </p:sp>
      <p:cxnSp>
        <p:nvCxnSpPr>
          <p:cNvPr id="141" name="Google Shape;141;p17"/>
          <p:cNvCxnSpPr/>
          <p:nvPr/>
        </p:nvCxnSpPr>
        <p:spPr>
          <a:xfrm>
            <a:off x="5737200" y="2334071"/>
            <a:ext cx="1126800" cy="0"/>
          </a:xfrm>
          <a:prstGeom prst="straightConnector1">
            <a:avLst/>
          </a:prstGeom>
          <a:noFill/>
          <a:ln w="9525" cap="flat" cmpd="sng">
            <a:solidFill>
              <a:srgbClr val="000000"/>
            </a:solidFill>
            <a:prstDash val="solid"/>
            <a:round/>
            <a:headEnd type="none" w="med" len="med"/>
            <a:tailEnd type="triangle" w="med" len="med"/>
          </a:ln>
        </p:spPr>
      </p:cxnSp>
      <p:sp>
        <p:nvSpPr>
          <p:cNvPr id="142" name="Google Shape;142;p17"/>
          <p:cNvSpPr txBox="1"/>
          <p:nvPr/>
        </p:nvSpPr>
        <p:spPr>
          <a:xfrm>
            <a:off x="5912175" y="2047800"/>
            <a:ext cx="825600" cy="2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requires</a:t>
            </a:r>
            <a:endParaRPr sz="1000"/>
          </a:p>
        </p:txBody>
      </p:sp>
      <p:pic>
        <p:nvPicPr>
          <p:cNvPr id="143" name="Google Shape;143;p17"/>
          <p:cNvPicPr preferRelativeResize="0"/>
          <p:nvPr/>
        </p:nvPicPr>
        <p:blipFill>
          <a:blip r:embed="rId6">
            <a:alphaModFix/>
          </a:blip>
          <a:stretch>
            <a:fillRect/>
          </a:stretch>
        </p:blipFill>
        <p:spPr>
          <a:xfrm>
            <a:off x="2325488" y="4124450"/>
            <a:ext cx="512676" cy="512676"/>
          </a:xfrm>
          <a:prstGeom prst="rect">
            <a:avLst/>
          </a:prstGeom>
          <a:noFill/>
          <a:ln>
            <a:noFill/>
          </a:ln>
        </p:spPr>
      </p:pic>
      <p:sp>
        <p:nvSpPr>
          <p:cNvPr id="144" name="Google Shape;144;p17"/>
          <p:cNvSpPr/>
          <p:nvPr/>
        </p:nvSpPr>
        <p:spPr>
          <a:xfrm>
            <a:off x="3215338" y="4135363"/>
            <a:ext cx="1693875" cy="495025"/>
          </a:xfrm>
          <a:prstGeom prst="flowChartDecision">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From </a:t>
            </a:r>
            <a:r>
              <a:rPr lang="en-GB" sz="1000" dirty="0" smtClean="0"/>
              <a:t>research</a:t>
            </a:r>
            <a:r>
              <a:rPr lang="en-GB" sz="1000" dirty="0" smtClean="0"/>
              <a:t> </a:t>
            </a:r>
            <a:r>
              <a:rPr lang="en-GB" sz="1000" dirty="0" err="1" smtClean="0"/>
              <a:t>dept</a:t>
            </a:r>
            <a:endParaRPr sz="1000" dirty="0"/>
          </a:p>
        </p:txBody>
      </p:sp>
      <p:cxnSp>
        <p:nvCxnSpPr>
          <p:cNvPr id="145" name="Google Shape;145;p17"/>
          <p:cNvCxnSpPr/>
          <p:nvPr/>
        </p:nvCxnSpPr>
        <p:spPr>
          <a:xfrm rot="10800000" flipH="1">
            <a:off x="4909213" y="4378675"/>
            <a:ext cx="959100" cy="4200"/>
          </a:xfrm>
          <a:prstGeom prst="straightConnector1">
            <a:avLst/>
          </a:prstGeom>
          <a:noFill/>
          <a:ln w="9525" cap="flat" cmpd="sng">
            <a:solidFill>
              <a:srgbClr val="000000"/>
            </a:solidFill>
            <a:prstDash val="solid"/>
            <a:round/>
            <a:headEnd type="none" w="med" len="med"/>
            <a:tailEnd type="triangle" w="med" len="med"/>
          </a:ln>
        </p:spPr>
      </p:cxnSp>
      <p:cxnSp>
        <p:nvCxnSpPr>
          <p:cNvPr id="146" name="Google Shape;146;p17"/>
          <p:cNvCxnSpPr>
            <a:stCxn id="143" idx="3"/>
            <a:endCxn id="144" idx="1"/>
          </p:cNvCxnSpPr>
          <p:nvPr/>
        </p:nvCxnSpPr>
        <p:spPr>
          <a:xfrm>
            <a:off x="2838164" y="4380788"/>
            <a:ext cx="377100" cy="2100"/>
          </a:xfrm>
          <a:prstGeom prst="straightConnector1">
            <a:avLst/>
          </a:prstGeom>
          <a:noFill/>
          <a:ln w="9525" cap="flat" cmpd="sng">
            <a:solidFill>
              <a:srgbClr val="000000"/>
            </a:solidFill>
            <a:prstDash val="solid"/>
            <a:round/>
            <a:headEnd type="none" w="med" len="med"/>
            <a:tailEnd type="triangle" w="med" len="med"/>
          </a:ln>
        </p:spPr>
      </p:cxnSp>
      <p:sp>
        <p:nvSpPr>
          <p:cNvPr id="147" name="Google Shape;147;p17"/>
          <p:cNvSpPr/>
          <p:nvPr/>
        </p:nvSpPr>
        <p:spPr>
          <a:xfrm>
            <a:off x="5884913" y="4138763"/>
            <a:ext cx="1098300" cy="637774"/>
          </a:xfrm>
          <a:prstGeom prst="flowChartAlternateProcess">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smtClean="0"/>
              <a:t>Convert to desired format</a:t>
            </a:r>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dirty="0" smtClean="0"/>
              <a:t>Current Registry </a:t>
            </a:r>
            <a:r>
              <a:rPr lang="en-GB" dirty="0"/>
              <a:t>(In)compatibility</a:t>
            </a:r>
            <a:endParaRPr dirty="0"/>
          </a:p>
        </p:txBody>
      </p:sp>
      <p:sp>
        <p:nvSpPr>
          <p:cNvPr id="212" name="Google Shape;212;p24"/>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17</a:t>
            </a:fld>
            <a:endParaRPr/>
          </a:p>
        </p:txBody>
      </p:sp>
      <p:pic>
        <p:nvPicPr>
          <p:cNvPr id="213" name="Google Shape;213;p24"/>
          <p:cNvPicPr preferRelativeResize="0"/>
          <p:nvPr/>
        </p:nvPicPr>
        <p:blipFill>
          <a:blip r:embed="rId3">
            <a:alphaModFix/>
          </a:blip>
          <a:stretch>
            <a:fillRect/>
          </a:stretch>
        </p:blipFill>
        <p:spPr>
          <a:xfrm>
            <a:off x="48474" y="1866375"/>
            <a:ext cx="3890275" cy="3600675"/>
          </a:xfrm>
          <a:prstGeom prst="rect">
            <a:avLst/>
          </a:prstGeom>
          <a:noFill/>
          <a:ln>
            <a:noFill/>
          </a:ln>
        </p:spPr>
      </p:pic>
      <p:pic>
        <p:nvPicPr>
          <p:cNvPr id="214" name="Google Shape;214;p24"/>
          <p:cNvPicPr preferRelativeResize="0"/>
          <p:nvPr/>
        </p:nvPicPr>
        <p:blipFill>
          <a:blip r:embed="rId4">
            <a:alphaModFix/>
          </a:blip>
          <a:stretch>
            <a:fillRect/>
          </a:stretch>
        </p:blipFill>
        <p:spPr>
          <a:xfrm>
            <a:off x="4691850" y="1866375"/>
            <a:ext cx="4113775" cy="3600674"/>
          </a:xfrm>
          <a:prstGeom prst="rect">
            <a:avLst/>
          </a:prstGeom>
          <a:noFill/>
          <a:ln>
            <a:noFill/>
          </a:ln>
        </p:spPr>
      </p:pic>
      <p:sp>
        <p:nvSpPr>
          <p:cNvPr id="215" name="Google Shape;215;p24"/>
          <p:cNvSpPr txBox="1"/>
          <p:nvPr/>
        </p:nvSpPr>
        <p:spPr>
          <a:xfrm>
            <a:off x="539550" y="1250100"/>
            <a:ext cx="34509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Preservica Registry</a:t>
            </a:r>
            <a:endParaRPr/>
          </a:p>
        </p:txBody>
      </p:sp>
      <p:sp>
        <p:nvSpPr>
          <p:cNvPr id="216" name="Google Shape;216;p24"/>
          <p:cNvSpPr txBox="1"/>
          <p:nvPr/>
        </p:nvSpPr>
        <p:spPr>
          <a:xfrm>
            <a:off x="4911950" y="1250100"/>
            <a:ext cx="34509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Archivematica FPR</a:t>
            </a:r>
            <a:endParaRPr/>
          </a:p>
        </p:txBody>
      </p:sp>
      <p:sp>
        <p:nvSpPr>
          <p:cNvPr id="217" name="Google Shape;217;p24"/>
          <p:cNvSpPr/>
          <p:nvPr/>
        </p:nvSpPr>
        <p:spPr>
          <a:xfrm>
            <a:off x="563425" y="2068850"/>
            <a:ext cx="3433500" cy="339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965225" y="2021800"/>
            <a:ext cx="3721500" cy="352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txBox="1"/>
          <p:nvPr/>
        </p:nvSpPr>
        <p:spPr>
          <a:xfrm>
            <a:off x="4252125" y="3195700"/>
            <a:ext cx="439800" cy="11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a:t>?</a:t>
            </a:r>
            <a:endParaRPr sz="3600"/>
          </a:p>
        </p:txBody>
      </p:sp>
      <p:cxnSp>
        <p:nvCxnSpPr>
          <p:cNvPr id="220" name="Google Shape;220;p24"/>
          <p:cNvCxnSpPr>
            <a:endCxn id="218" idx="1"/>
          </p:cNvCxnSpPr>
          <p:nvPr/>
        </p:nvCxnSpPr>
        <p:spPr>
          <a:xfrm>
            <a:off x="3987825" y="3760600"/>
            <a:ext cx="977400" cy="21900"/>
          </a:xfrm>
          <a:prstGeom prst="straightConnector1">
            <a:avLst/>
          </a:prstGeom>
          <a:noFill/>
          <a:ln w="9525" cap="flat" cmpd="sng">
            <a:solidFill>
              <a:schemeClr val="dk2"/>
            </a:solidFill>
            <a:prstDash val="solid"/>
            <a:round/>
            <a:headEnd type="stealth" w="med" len="med"/>
            <a:tailEnd type="stealth"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Common Language</a:t>
            </a:r>
            <a:endParaRPr/>
          </a:p>
        </p:txBody>
      </p:sp>
      <p:sp>
        <p:nvSpPr>
          <p:cNvPr id="227" name="Google Shape;227;p25"/>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pic>
        <p:nvPicPr>
          <p:cNvPr id="228" name="Google Shape;228;p25"/>
          <p:cNvPicPr preferRelativeResize="0"/>
          <p:nvPr/>
        </p:nvPicPr>
        <p:blipFill>
          <a:blip r:embed="rId3">
            <a:alphaModFix/>
          </a:blip>
          <a:stretch>
            <a:fillRect/>
          </a:stretch>
        </p:blipFill>
        <p:spPr>
          <a:xfrm>
            <a:off x="2729727" y="974575"/>
            <a:ext cx="3591275" cy="2306325"/>
          </a:xfrm>
          <a:prstGeom prst="rect">
            <a:avLst/>
          </a:prstGeom>
          <a:noFill/>
          <a:ln>
            <a:noFill/>
          </a:ln>
        </p:spPr>
      </p:pic>
      <p:grpSp>
        <p:nvGrpSpPr>
          <p:cNvPr id="229" name="Google Shape;229;p25"/>
          <p:cNvGrpSpPr/>
          <p:nvPr/>
        </p:nvGrpSpPr>
        <p:grpSpPr>
          <a:xfrm>
            <a:off x="365700" y="3584050"/>
            <a:ext cx="2881000" cy="2666526"/>
            <a:chOff x="365700" y="3584050"/>
            <a:chExt cx="2881000" cy="2666526"/>
          </a:xfrm>
        </p:grpSpPr>
        <p:pic>
          <p:nvPicPr>
            <p:cNvPr id="230" name="Google Shape;230;p25"/>
            <p:cNvPicPr preferRelativeResize="0"/>
            <p:nvPr/>
          </p:nvPicPr>
          <p:blipFill>
            <a:blip r:embed="rId4">
              <a:alphaModFix/>
            </a:blip>
            <a:stretch>
              <a:fillRect/>
            </a:stretch>
          </p:blipFill>
          <p:spPr>
            <a:xfrm>
              <a:off x="365700" y="3584050"/>
              <a:ext cx="2881000" cy="2666526"/>
            </a:xfrm>
            <a:prstGeom prst="rect">
              <a:avLst/>
            </a:prstGeom>
            <a:noFill/>
            <a:ln>
              <a:noFill/>
            </a:ln>
          </p:spPr>
        </p:pic>
        <p:sp>
          <p:nvSpPr>
            <p:cNvPr id="231" name="Google Shape;231;p25"/>
            <p:cNvSpPr/>
            <p:nvPr/>
          </p:nvSpPr>
          <p:spPr>
            <a:xfrm>
              <a:off x="745575" y="3750325"/>
              <a:ext cx="2447400" cy="246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5"/>
          <p:cNvSpPr/>
          <p:nvPr/>
        </p:nvSpPr>
        <p:spPr>
          <a:xfrm>
            <a:off x="2834750" y="1074050"/>
            <a:ext cx="3354300" cy="2130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5"/>
          <p:cNvGrpSpPr/>
          <p:nvPr/>
        </p:nvGrpSpPr>
        <p:grpSpPr>
          <a:xfrm>
            <a:off x="5774675" y="3619400"/>
            <a:ext cx="3046499" cy="2666524"/>
            <a:chOff x="5774675" y="3619400"/>
            <a:chExt cx="3046499" cy="2666524"/>
          </a:xfrm>
        </p:grpSpPr>
        <p:pic>
          <p:nvPicPr>
            <p:cNvPr id="234" name="Google Shape;234;p25"/>
            <p:cNvPicPr preferRelativeResize="0"/>
            <p:nvPr/>
          </p:nvPicPr>
          <p:blipFill>
            <a:blip r:embed="rId5">
              <a:alphaModFix/>
            </a:blip>
            <a:stretch>
              <a:fillRect/>
            </a:stretch>
          </p:blipFill>
          <p:spPr>
            <a:xfrm>
              <a:off x="5774675" y="3619400"/>
              <a:ext cx="3046499" cy="2666524"/>
            </a:xfrm>
            <a:prstGeom prst="rect">
              <a:avLst/>
            </a:prstGeom>
            <a:noFill/>
            <a:ln>
              <a:noFill/>
            </a:ln>
          </p:spPr>
        </p:pic>
        <p:sp>
          <p:nvSpPr>
            <p:cNvPr id="235" name="Google Shape;235;p25"/>
            <p:cNvSpPr/>
            <p:nvPr/>
          </p:nvSpPr>
          <p:spPr>
            <a:xfrm>
              <a:off x="5995250" y="3679900"/>
              <a:ext cx="2691600" cy="253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25"/>
          <p:cNvCxnSpPr>
            <a:stCxn id="231" idx="0"/>
            <a:endCxn id="232" idx="1"/>
          </p:cNvCxnSpPr>
          <p:nvPr/>
        </p:nvCxnSpPr>
        <p:spPr>
          <a:xfrm rot="10800000" flipH="1">
            <a:off x="1969275" y="2139325"/>
            <a:ext cx="865500" cy="1611000"/>
          </a:xfrm>
          <a:prstGeom prst="straightConnector1">
            <a:avLst/>
          </a:prstGeom>
          <a:noFill/>
          <a:ln w="9525" cap="flat" cmpd="sng">
            <a:solidFill>
              <a:schemeClr val="dk2"/>
            </a:solidFill>
            <a:prstDash val="solid"/>
            <a:round/>
            <a:headEnd type="stealth" w="med" len="med"/>
            <a:tailEnd type="stealth" w="med" len="med"/>
          </a:ln>
        </p:spPr>
      </p:cxnSp>
      <p:cxnSp>
        <p:nvCxnSpPr>
          <p:cNvPr id="237" name="Google Shape;237;p25"/>
          <p:cNvCxnSpPr>
            <a:stCxn id="232" idx="3"/>
            <a:endCxn id="235" idx="0"/>
          </p:cNvCxnSpPr>
          <p:nvPr/>
        </p:nvCxnSpPr>
        <p:spPr>
          <a:xfrm>
            <a:off x="6189050" y="2139200"/>
            <a:ext cx="1152000" cy="1540800"/>
          </a:xfrm>
          <a:prstGeom prst="straightConnector1">
            <a:avLst/>
          </a:prstGeom>
          <a:noFill/>
          <a:ln w="9525" cap="flat" cmpd="sng">
            <a:solidFill>
              <a:schemeClr val="dk2"/>
            </a:solidFill>
            <a:prstDash val="solid"/>
            <a:round/>
            <a:headEnd type="stealth" w="med" len="med"/>
            <a:tailEnd type="stealth" w="med" len="med"/>
          </a:ln>
        </p:spPr>
      </p:cxnSp>
      <p:sp>
        <p:nvSpPr>
          <p:cNvPr id="238" name="Google Shape;238;p25"/>
          <p:cNvSpPr txBox="1"/>
          <p:nvPr/>
        </p:nvSpPr>
        <p:spPr>
          <a:xfrm>
            <a:off x="-1795925" y="1461400"/>
            <a:ext cx="5070900" cy="5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5"/>
          <p:cNvSpPr txBox="1"/>
          <p:nvPr/>
        </p:nvSpPr>
        <p:spPr>
          <a:xfrm>
            <a:off x="2051250" y="2839250"/>
            <a:ext cx="2994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a:p>
        </p:txBody>
      </p:sp>
      <p:sp>
        <p:nvSpPr>
          <p:cNvPr id="240" name="Google Shape;240;p25"/>
          <p:cNvSpPr txBox="1"/>
          <p:nvPr/>
        </p:nvSpPr>
        <p:spPr>
          <a:xfrm>
            <a:off x="6491000" y="2839250"/>
            <a:ext cx="2994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What have we produced and why? </a:t>
            </a:r>
            <a:endParaRPr/>
          </a:p>
        </p:txBody>
      </p:sp>
      <p:sp>
        <p:nvSpPr>
          <p:cNvPr id="162" name="Google Shape;162;p19"/>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19</a:t>
            </a:fld>
            <a:endParaRPr/>
          </a:p>
        </p:txBody>
      </p:sp>
      <p:graphicFrame>
        <p:nvGraphicFramePr>
          <p:cNvPr id="163" name="Google Shape;163;p19"/>
          <p:cNvGraphicFramePr/>
          <p:nvPr>
            <p:extLst>
              <p:ext uri="{D42A27DB-BD31-4B8C-83A1-F6EECF244321}">
                <p14:modId xmlns:p14="http://schemas.microsoft.com/office/powerpoint/2010/main" val="3436005227"/>
              </p:ext>
            </p:extLst>
          </p:nvPr>
        </p:nvGraphicFramePr>
        <p:xfrm>
          <a:off x="177400" y="992950"/>
          <a:ext cx="8778950" cy="4650910"/>
        </p:xfrm>
        <a:graphic>
          <a:graphicData uri="http://schemas.openxmlformats.org/drawingml/2006/table">
            <a:tbl>
              <a:tblPr>
                <a:noFill/>
                <a:tableStyleId>{BA01D083-866D-4184-BB33-D9BD11A4E339}</a:tableStyleId>
              </a:tblPr>
              <a:tblGrid>
                <a:gridCol w="2490175"/>
                <a:gridCol w="6288775"/>
              </a:tblGrid>
              <a:tr h="1082450">
                <a:tc>
                  <a:txBody>
                    <a:bodyPr/>
                    <a:lstStyle/>
                    <a:p>
                      <a:pPr marL="0" lvl="0" indent="0" algn="l" rtl="0">
                        <a:spcBef>
                          <a:spcPts val="0"/>
                        </a:spcBef>
                        <a:spcAft>
                          <a:spcPts val="0"/>
                        </a:spcAft>
                        <a:buNone/>
                      </a:pPr>
                      <a:r>
                        <a:rPr lang="en-GB" sz="1800" dirty="0"/>
                        <a:t>Conceptual Model</a:t>
                      </a:r>
                      <a:endParaRPr sz="18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A5AF"/>
                    </a:solidFill>
                  </a:tcPr>
                </a:tc>
                <a:tc>
                  <a:txBody>
                    <a:bodyPr/>
                    <a:lstStyle/>
                    <a:p>
                      <a:pPr marL="457200" lvl="0" indent="-342900" algn="l" rtl="0">
                        <a:spcBef>
                          <a:spcPts val="0"/>
                        </a:spcBef>
                        <a:spcAft>
                          <a:spcPts val="0"/>
                        </a:spcAft>
                        <a:buSzPts val="1800"/>
                        <a:buChar char="●"/>
                      </a:pPr>
                      <a:r>
                        <a:rPr lang="en-GB" sz="1800" dirty="0"/>
                        <a:t>Common framework for </a:t>
                      </a:r>
                      <a:r>
                        <a:rPr lang="en-GB" sz="1800" dirty="0" smtClean="0"/>
                        <a:t>everyone</a:t>
                      </a:r>
                      <a:endParaRPr sz="1800" dirty="0"/>
                    </a:p>
                    <a:p>
                      <a:pPr marL="457200" lvl="0" indent="-342900" algn="l" rtl="0">
                        <a:spcBef>
                          <a:spcPts val="0"/>
                        </a:spcBef>
                        <a:spcAft>
                          <a:spcPts val="0"/>
                        </a:spcAft>
                        <a:buSzPts val="1800"/>
                        <a:buChar char="●"/>
                      </a:pPr>
                      <a:r>
                        <a:rPr lang="en-GB" sz="1800" dirty="0" smtClean="0"/>
                        <a:t>Language </a:t>
                      </a:r>
                      <a:r>
                        <a:rPr lang="en-GB" sz="1800" dirty="0"/>
                        <a:t>between preservation </a:t>
                      </a:r>
                      <a:r>
                        <a:rPr lang="en-GB" sz="1800" dirty="0" smtClean="0"/>
                        <a:t>systems</a:t>
                      </a:r>
                    </a:p>
                    <a:p>
                      <a:pPr marL="457200" lvl="0" indent="-342900" algn="l" rtl="0">
                        <a:spcBef>
                          <a:spcPts val="0"/>
                        </a:spcBef>
                        <a:spcAft>
                          <a:spcPts val="0"/>
                        </a:spcAft>
                        <a:buSzPts val="1800"/>
                        <a:buChar char="●"/>
                      </a:pPr>
                      <a:r>
                        <a:rPr lang="en-GB" sz="1800" dirty="0" smtClean="0"/>
                        <a:t>Still under definition…</a:t>
                      </a:r>
                      <a:endParaRPr sz="18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999"/>
                    </a:solidFill>
                  </a:tcPr>
                </a:tc>
              </a:tr>
              <a:tr h="1092700">
                <a:tc>
                  <a:txBody>
                    <a:bodyPr/>
                    <a:lstStyle/>
                    <a:p>
                      <a:pPr marL="0" lvl="0" indent="0" algn="l" rtl="0">
                        <a:spcBef>
                          <a:spcPts val="0"/>
                        </a:spcBef>
                        <a:spcAft>
                          <a:spcPts val="0"/>
                        </a:spcAft>
                        <a:buNone/>
                      </a:pPr>
                      <a:r>
                        <a:rPr lang="en-GB" sz="1800"/>
                        <a:t>Json Schemas</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A5AF"/>
                    </a:solidFill>
                  </a:tcPr>
                </a:tc>
                <a:tc>
                  <a:txBody>
                    <a:bodyPr/>
                    <a:lstStyle/>
                    <a:p>
                      <a:pPr marL="457200" lvl="0" indent="-342900" algn="l" rtl="0">
                        <a:spcBef>
                          <a:spcPts val="0"/>
                        </a:spcBef>
                        <a:spcAft>
                          <a:spcPts val="0"/>
                        </a:spcAft>
                        <a:buSzPts val="1800"/>
                        <a:buChar char="●"/>
                      </a:pPr>
                      <a:r>
                        <a:rPr lang="en-GB" sz="1800" dirty="0"/>
                        <a:t>Formal definition of the </a:t>
                      </a:r>
                      <a:r>
                        <a:rPr lang="en-GB" sz="1800" dirty="0" smtClean="0"/>
                        <a:t>conceptual </a:t>
                      </a:r>
                      <a:r>
                        <a:rPr lang="en-GB" sz="1800" dirty="0"/>
                        <a:t>model</a:t>
                      </a:r>
                      <a:endParaRPr sz="1800" dirty="0"/>
                    </a:p>
                    <a:p>
                      <a:pPr marL="457200" lvl="0" indent="-342900" algn="l" rtl="0">
                        <a:spcBef>
                          <a:spcPts val="0"/>
                        </a:spcBef>
                        <a:spcAft>
                          <a:spcPts val="0"/>
                        </a:spcAft>
                        <a:buSzPts val="1800"/>
                        <a:buChar char="●"/>
                      </a:pPr>
                      <a:r>
                        <a:rPr lang="en-GB" sz="1800" dirty="0"/>
                        <a:t>Machine readable, used in API payloads</a:t>
                      </a:r>
                      <a:endParaRPr sz="1800" dirty="0"/>
                    </a:p>
                    <a:p>
                      <a:pPr marL="457200" lvl="0" indent="-342900" algn="l" rtl="0">
                        <a:spcBef>
                          <a:spcPts val="0"/>
                        </a:spcBef>
                        <a:spcAft>
                          <a:spcPts val="0"/>
                        </a:spcAft>
                        <a:buSzPts val="1800"/>
                        <a:buChar char="●"/>
                      </a:pPr>
                      <a:r>
                        <a:rPr lang="en-GB" sz="1800" dirty="0"/>
                        <a:t>Used to test and validate interoperability</a:t>
                      </a:r>
                      <a:endParaRPr sz="18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999"/>
                    </a:solidFill>
                  </a:tcPr>
                </a:tc>
              </a:tr>
              <a:tr h="734975">
                <a:tc>
                  <a:txBody>
                    <a:bodyPr/>
                    <a:lstStyle/>
                    <a:p>
                      <a:pPr marL="0" lvl="0" indent="0" algn="l" rtl="0">
                        <a:spcBef>
                          <a:spcPts val="0"/>
                        </a:spcBef>
                        <a:spcAft>
                          <a:spcPts val="0"/>
                        </a:spcAft>
                        <a:buNone/>
                      </a:pPr>
                      <a:r>
                        <a:rPr lang="en-GB" sz="1800"/>
                        <a:t>API</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A5AF"/>
                    </a:solidFill>
                  </a:tcPr>
                </a:tc>
                <a:tc>
                  <a:txBody>
                    <a:bodyPr/>
                    <a:lstStyle/>
                    <a:p>
                      <a:pPr marL="457200" lvl="0" indent="-342900" algn="l" rtl="0">
                        <a:spcBef>
                          <a:spcPts val="0"/>
                        </a:spcBef>
                        <a:spcAft>
                          <a:spcPts val="0"/>
                        </a:spcAft>
                        <a:buSzPts val="1800"/>
                        <a:buChar char="●"/>
                      </a:pPr>
                      <a:r>
                        <a:rPr lang="en-GB" sz="1800"/>
                        <a:t>Common interface for preservation systems</a:t>
                      </a:r>
                      <a:endParaRPr sz="1800"/>
                    </a:p>
                    <a:p>
                      <a:pPr marL="457200" lvl="0" indent="-342900" algn="l" rtl="0">
                        <a:spcBef>
                          <a:spcPts val="0"/>
                        </a:spcBef>
                        <a:spcAft>
                          <a:spcPts val="0"/>
                        </a:spcAft>
                        <a:buSzPts val="1800"/>
                        <a:buChar char="●"/>
                      </a:pPr>
                      <a:r>
                        <a:rPr lang="en-GB" sz="1800"/>
                        <a:t>Well defined way to exchange information</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999"/>
                    </a:solidFill>
                  </a:tcPr>
                </a:tc>
              </a:tr>
              <a:tr h="734975">
                <a:tc>
                  <a:txBody>
                    <a:bodyPr/>
                    <a:lstStyle/>
                    <a:p>
                      <a:pPr marL="0" lvl="0" indent="0" algn="l" rtl="0">
                        <a:spcBef>
                          <a:spcPts val="0"/>
                        </a:spcBef>
                        <a:spcAft>
                          <a:spcPts val="0"/>
                        </a:spcAft>
                        <a:buNone/>
                      </a:pPr>
                      <a:r>
                        <a:rPr lang="en-GB" sz="1800" dirty="0"/>
                        <a:t>Executable </a:t>
                      </a:r>
                      <a:r>
                        <a:rPr lang="en-GB" sz="1800" dirty="0" smtClean="0"/>
                        <a:t>Digital</a:t>
                      </a:r>
                      <a:r>
                        <a:rPr lang="en-GB" sz="1800" baseline="0" dirty="0" smtClean="0"/>
                        <a:t> </a:t>
                      </a:r>
                      <a:r>
                        <a:rPr lang="en-GB" sz="1800" dirty="0" smtClean="0"/>
                        <a:t>Preservation </a:t>
                      </a:r>
                      <a:r>
                        <a:rPr lang="en-GB" sz="1800" dirty="0"/>
                        <a:t>Actions</a:t>
                      </a:r>
                      <a:endParaRPr sz="18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A5AF"/>
                    </a:solidFill>
                  </a:tcPr>
                </a:tc>
                <a:tc>
                  <a:txBody>
                    <a:bodyPr/>
                    <a:lstStyle/>
                    <a:p>
                      <a:pPr marL="457200" lvl="0" indent="-342900" algn="l" rtl="0">
                        <a:spcBef>
                          <a:spcPts val="0"/>
                        </a:spcBef>
                        <a:spcAft>
                          <a:spcPts val="0"/>
                        </a:spcAft>
                        <a:buSzPts val="1800"/>
                        <a:buChar char="●"/>
                      </a:pPr>
                      <a:r>
                        <a:rPr lang="en-GB" sz="1800"/>
                        <a:t>Cross-platform way to deploy/run tools</a:t>
                      </a:r>
                      <a:endParaRPr sz="1800"/>
                    </a:p>
                    <a:p>
                      <a:pPr marL="457200" lvl="0" indent="-342900" algn="l" rtl="0">
                        <a:spcBef>
                          <a:spcPts val="0"/>
                        </a:spcBef>
                        <a:spcAft>
                          <a:spcPts val="0"/>
                        </a:spcAft>
                        <a:buSzPts val="1800"/>
                        <a:buChar char="●"/>
                      </a:pPr>
                      <a:r>
                        <a:rPr lang="en-GB" sz="1800"/>
                        <a:t>Unambiguous and vendor independent</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999"/>
                    </a:solidFill>
                  </a:tcPr>
                </a:tc>
              </a:tr>
              <a:tr h="924750">
                <a:tc>
                  <a:txBody>
                    <a:bodyPr/>
                    <a:lstStyle/>
                    <a:p>
                      <a:pPr marL="0" lvl="0" indent="0" algn="l" rtl="0">
                        <a:spcBef>
                          <a:spcPts val="0"/>
                        </a:spcBef>
                        <a:spcAft>
                          <a:spcPts val="0"/>
                        </a:spcAft>
                        <a:buNone/>
                      </a:pPr>
                      <a:r>
                        <a:rPr lang="en-GB" sz="1800"/>
                        <a:t>Proof of Concept</a:t>
                      </a:r>
                      <a:endParaRPr sz="18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6A5AF"/>
                    </a:solidFill>
                  </a:tcPr>
                </a:tc>
                <a:tc>
                  <a:txBody>
                    <a:bodyPr/>
                    <a:lstStyle/>
                    <a:p>
                      <a:pPr marL="457200" lvl="0" indent="-342900" algn="l" rtl="0">
                        <a:spcBef>
                          <a:spcPts val="0"/>
                        </a:spcBef>
                        <a:spcAft>
                          <a:spcPts val="0"/>
                        </a:spcAft>
                        <a:buSzPts val="1800"/>
                        <a:buChar char="●"/>
                      </a:pPr>
                      <a:r>
                        <a:rPr lang="en-GB" sz="1800" dirty="0" smtClean="0"/>
                        <a:t>Reference </a:t>
                      </a:r>
                      <a:r>
                        <a:rPr lang="en-GB" sz="1800" dirty="0"/>
                        <a:t>implementation to </a:t>
                      </a:r>
                      <a:r>
                        <a:rPr lang="en-GB" sz="1800" dirty="0" smtClean="0"/>
                        <a:t>share</a:t>
                      </a:r>
                    </a:p>
                    <a:p>
                      <a:pPr marL="457200" lvl="0" indent="-342900" algn="l" rtl="0">
                        <a:spcBef>
                          <a:spcPts val="0"/>
                        </a:spcBef>
                        <a:spcAft>
                          <a:spcPts val="0"/>
                        </a:spcAft>
                        <a:buSzPts val="1800"/>
                        <a:buChar char="●"/>
                      </a:pPr>
                      <a:r>
                        <a:rPr lang="en-GB" sz="1800" dirty="0" smtClean="0"/>
                        <a:t>Make the idea really</a:t>
                      </a:r>
                      <a:r>
                        <a:rPr lang="en-GB" sz="1800" baseline="0" dirty="0" smtClean="0"/>
                        <a:t> </a:t>
                      </a:r>
                      <a:r>
                        <a:rPr lang="en-GB" sz="1800" dirty="0" smtClean="0"/>
                        <a:t>work between </a:t>
                      </a:r>
                      <a:r>
                        <a:rPr lang="en-GB" sz="1800" dirty="0" err="1" smtClean="0"/>
                        <a:t>Preservica</a:t>
                      </a:r>
                      <a:r>
                        <a:rPr lang="en-GB" sz="1800" dirty="0" smtClean="0"/>
                        <a:t> and </a:t>
                      </a:r>
                      <a:r>
                        <a:rPr lang="en-GB" sz="1800" dirty="0" err="1" smtClean="0"/>
                        <a:t>Archivematica</a:t>
                      </a:r>
                      <a:endParaRPr sz="1800"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9999"/>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marL="0" indent="0">
              <a:buNone/>
            </a:pPr>
            <a:r>
              <a:rPr lang="en-GB" b="1" dirty="0" smtClean="0"/>
              <a:t>Martin Wrigley</a:t>
            </a:r>
          </a:p>
          <a:p>
            <a:pPr marL="0" indent="0">
              <a:buNone/>
            </a:pPr>
            <a:endParaRPr lang="en-GB" dirty="0"/>
          </a:p>
        </p:txBody>
      </p:sp>
      <p:sp>
        <p:nvSpPr>
          <p:cNvPr id="5" name="Content Placeholder 4"/>
          <p:cNvSpPr>
            <a:spLocks noGrp="1"/>
          </p:cNvSpPr>
          <p:nvPr>
            <p:ph sz="half" idx="2"/>
          </p:nvPr>
        </p:nvSpPr>
        <p:spPr/>
        <p:txBody>
          <a:bodyPr>
            <a:normAutofit fontScale="92500" lnSpcReduction="10000"/>
          </a:bodyPr>
          <a:lstStyle/>
          <a:p>
            <a:pPr marL="0" lvl="0" indent="0">
              <a:spcBef>
                <a:spcPts val="0"/>
              </a:spcBef>
              <a:spcAft>
                <a:spcPts val="0"/>
              </a:spcAft>
              <a:buNone/>
            </a:pPr>
            <a:r>
              <a:rPr lang="en-GB" sz="2400" dirty="0"/>
              <a:t>30+ years experience delivering software and solutions - mostly in Mobile Telecoms</a:t>
            </a:r>
          </a:p>
          <a:p>
            <a:pPr marL="0" lvl="0" indent="0">
              <a:spcBef>
                <a:spcPts val="0"/>
              </a:spcBef>
              <a:spcAft>
                <a:spcPts val="0"/>
              </a:spcAft>
              <a:buNone/>
            </a:pPr>
            <a:endParaRPr lang="en-GB" sz="2400" dirty="0"/>
          </a:p>
          <a:p>
            <a:pPr marL="0" lvl="0" indent="0">
              <a:spcBef>
                <a:spcPts val="0"/>
              </a:spcBef>
              <a:spcAft>
                <a:spcPts val="0"/>
              </a:spcAft>
              <a:buNone/>
            </a:pPr>
            <a:r>
              <a:rPr lang="en-GB" sz="2400" dirty="0"/>
              <a:t>10+ years experience of managing a membership driven open source association</a:t>
            </a:r>
          </a:p>
          <a:p>
            <a:pPr marL="0" lvl="0" indent="0">
              <a:spcBef>
                <a:spcPts val="0"/>
              </a:spcBef>
              <a:spcAft>
                <a:spcPts val="0"/>
              </a:spcAft>
              <a:buNone/>
            </a:pPr>
            <a:endParaRPr lang="en-GB" sz="2400" dirty="0"/>
          </a:p>
          <a:p>
            <a:pPr marL="0" lvl="0" indent="0">
              <a:spcBef>
                <a:spcPts val="0"/>
              </a:spcBef>
              <a:spcAft>
                <a:spcPts val="0"/>
              </a:spcAft>
              <a:buNone/>
            </a:pPr>
            <a:r>
              <a:rPr lang="en-GB" sz="2400" dirty="0"/>
              <a:t>OPF Executive Director since September 2017</a:t>
            </a:r>
          </a:p>
          <a:p>
            <a:pPr marL="0" lvl="0" indent="0">
              <a:spcBef>
                <a:spcPts val="0"/>
              </a:spcBef>
              <a:spcAft>
                <a:spcPts val="0"/>
              </a:spcAft>
              <a:buNone/>
            </a:pPr>
            <a:endParaRPr lang="en-GB" sz="2400" dirty="0"/>
          </a:p>
          <a:p>
            <a:pPr marL="0" lvl="0" indent="0">
              <a:spcBef>
                <a:spcPts val="0"/>
              </a:spcBef>
              <a:spcAft>
                <a:spcPts val="0"/>
              </a:spcAft>
              <a:buNone/>
            </a:pPr>
            <a:r>
              <a:rPr lang="en-GB" sz="2400" dirty="0"/>
              <a:t>Expanding my knowledge of the finer points of Digital Preservation </a:t>
            </a:r>
          </a:p>
          <a:p>
            <a:endParaRPr lang="en-GB" dirty="0"/>
          </a:p>
        </p:txBody>
      </p:sp>
      <p:pic>
        <p:nvPicPr>
          <p:cNvPr id="6" name="Shape 87"/>
          <p:cNvPicPr preferRelativeResize="0"/>
          <p:nvPr/>
        </p:nvPicPr>
        <p:blipFill>
          <a:blip r:embed="rId2">
            <a:alphaModFix/>
          </a:blip>
          <a:stretch>
            <a:fillRect/>
          </a:stretch>
        </p:blipFill>
        <p:spPr>
          <a:xfrm>
            <a:off x="539552" y="1772816"/>
            <a:ext cx="1956727" cy="2188776"/>
          </a:xfrm>
          <a:prstGeom prst="rect">
            <a:avLst/>
          </a:prstGeom>
          <a:noFill/>
          <a:ln>
            <a:noFill/>
          </a:ln>
        </p:spPr>
      </p:pic>
      <p:sp>
        <p:nvSpPr>
          <p:cNvPr id="7" name="Slide Number Placeholder 6"/>
          <p:cNvSpPr>
            <a:spLocks noGrp="1"/>
          </p:cNvSpPr>
          <p:nvPr>
            <p:ph type="sldNum" sz="quarter" idx="12"/>
          </p:nvPr>
        </p:nvSpPr>
        <p:spPr/>
        <p:txBody>
          <a:bodyPr/>
          <a:lstStyle/>
          <a:p>
            <a:fld id="{8BDADB19-F0D5-44AB-8080-9C2687F08913}" type="slidenum">
              <a:rPr lang="en-GB" smtClean="0"/>
              <a:t>2</a:t>
            </a:fld>
            <a:endParaRPr lang="en-GB"/>
          </a:p>
        </p:txBody>
      </p:sp>
    </p:spTree>
    <p:extLst>
      <p:ext uri="{BB962C8B-B14F-4D97-AF65-F5344CB8AC3E}">
        <p14:creationId xmlns:p14="http://schemas.microsoft.com/office/powerpoint/2010/main" val="997486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PAR Conceptual Model</a:t>
            </a:r>
            <a:endParaRPr/>
          </a:p>
        </p:txBody>
      </p:sp>
      <p:sp>
        <p:nvSpPr>
          <p:cNvPr id="170" name="Google Shape;170;p20"/>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20</a:t>
            </a:fld>
            <a:endParaRPr/>
          </a:p>
        </p:txBody>
      </p:sp>
      <p:pic>
        <p:nvPicPr>
          <p:cNvPr id="171" name="Google Shape;171;p20"/>
          <p:cNvPicPr preferRelativeResize="0"/>
          <p:nvPr/>
        </p:nvPicPr>
        <p:blipFill>
          <a:blip r:embed="rId3">
            <a:alphaModFix/>
          </a:blip>
          <a:stretch>
            <a:fillRect/>
          </a:stretch>
        </p:blipFill>
        <p:spPr>
          <a:xfrm>
            <a:off x="1225850" y="907175"/>
            <a:ext cx="6543324" cy="509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JSON schemas</a:t>
            </a:r>
            <a:endParaRPr/>
          </a:p>
        </p:txBody>
      </p:sp>
      <p:sp>
        <p:nvSpPr>
          <p:cNvPr id="179" name="Google Shape;179;p21"/>
          <p:cNvSpPr txBox="1">
            <a:spLocks noGrp="1"/>
          </p:cNvSpPr>
          <p:nvPr>
            <p:ph type="body" idx="1"/>
          </p:nvPr>
        </p:nvSpPr>
        <p:spPr>
          <a:xfrm>
            <a:off x="457200" y="1124744"/>
            <a:ext cx="8229600" cy="45261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GB"/>
              <a:t>Tool</a:t>
            </a:r>
            <a:endParaRPr/>
          </a:p>
          <a:p>
            <a:pPr marL="457200" lvl="0" indent="-406400" algn="l" rtl="0">
              <a:spcBef>
                <a:spcPts val="0"/>
              </a:spcBef>
              <a:spcAft>
                <a:spcPts val="0"/>
              </a:spcAft>
              <a:buSzPts val="2800"/>
              <a:buChar char="•"/>
            </a:pPr>
            <a:r>
              <a:rPr lang="en-GB"/>
              <a:t>Action</a:t>
            </a:r>
            <a:endParaRPr/>
          </a:p>
          <a:p>
            <a:pPr marL="457200" lvl="0" indent="-406400" algn="l" rtl="0">
              <a:spcBef>
                <a:spcPts val="0"/>
              </a:spcBef>
              <a:spcAft>
                <a:spcPts val="0"/>
              </a:spcAft>
              <a:buSzPts val="2800"/>
              <a:buChar char="•"/>
            </a:pPr>
            <a:r>
              <a:rPr lang="en-GB"/>
              <a:t>Action Type</a:t>
            </a:r>
            <a:endParaRPr/>
          </a:p>
          <a:p>
            <a:pPr marL="457200" lvl="0" indent="-406400" algn="l" rtl="0">
              <a:spcBef>
                <a:spcPts val="0"/>
              </a:spcBef>
              <a:spcAft>
                <a:spcPts val="0"/>
              </a:spcAft>
              <a:buSzPts val="2800"/>
              <a:buChar char="•"/>
            </a:pPr>
            <a:r>
              <a:rPr lang="en-GB"/>
              <a:t>Format</a:t>
            </a:r>
            <a:endParaRPr/>
          </a:p>
          <a:p>
            <a:pPr marL="457200" lvl="0" indent="-406400" algn="l" rtl="0">
              <a:spcBef>
                <a:spcPts val="0"/>
              </a:spcBef>
              <a:spcAft>
                <a:spcPts val="0"/>
              </a:spcAft>
              <a:buSzPts val="2800"/>
              <a:buChar char="•"/>
            </a:pPr>
            <a:r>
              <a:rPr lang="en-GB"/>
              <a:t>Property</a:t>
            </a:r>
            <a:endParaRPr/>
          </a:p>
          <a:p>
            <a:pPr marL="457200" lvl="0" indent="-406400" algn="l" rtl="0">
              <a:spcBef>
                <a:spcPts val="0"/>
              </a:spcBef>
              <a:spcAft>
                <a:spcPts val="0"/>
              </a:spcAft>
              <a:buSzPts val="2800"/>
              <a:buChar char="•"/>
            </a:pPr>
            <a:r>
              <a:rPr lang="en-GB"/>
              <a:t>Business Rule</a:t>
            </a:r>
            <a:br>
              <a:rPr lang="en-GB"/>
            </a:br>
            <a:endParaRPr/>
          </a:p>
        </p:txBody>
      </p:sp>
      <p:sp>
        <p:nvSpPr>
          <p:cNvPr id="180" name="Google Shape;180;p21"/>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21</a:t>
            </a:fld>
            <a:endParaRPr/>
          </a:p>
        </p:txBody>
      </p:sp>
      <p:pic>
        <p:nvPicPr>
          <p:cNvPr id="181" name="Google Shape;181;p21"/>
          <p:cNvPicPr preferRelativeResize="0"/>
          <p:nvPr/>
        </p:nvPicPr>
        <p:blipFill>
          <a:blip r:embed="rId3">
            <a:alphaModFix/>
          </a:blip>
          <a:stretch>
            <a:fillRect/>
          </a:stretch>
        </p:blipFill>
        <p:spPr>
          <a:xfrm>
            <a:off x="3716125" y="892700"/>
            <a:ext cx="4520661" cy="475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APIs</a:t>
            </a:r>
            <a:endParaRPr/>
          </a:p>
        </p:txBody>
      </p:sp>
      <p:sp>
        <p:nvSpPr>
          <p:cNvPr id="189" name="Google Shape;189;p22"/>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pic>
        <p:nvPicPr>
          <p:cNvPr id="190" name="Google Shape;190;p22"/>
          <p:cNvPicPr preferRelativeResize="0"/>
          <p:nvPr/>
        </p:nvPicPr>
        <p:blipFill>
          <a:blip r:embed="rId3">
            <a:alphaModFix/>
          </a:blip>
          <a:stretch>
            <a:fillRect/>
          </a:stretch>
        </p:blipFill>
        <p:spPr>
          <a:xfrm>
            <a:off x="255512" y="1161323"/>
            <a:ext cx="8442650" cy="4245726"/>
          </a:xfrm>
          <a:prstGeom prst="rect">
            <a:avLst/>
          </a:prstGeom>
          <a:noFill/>
          <a:ln>
            <a:noFill/>
          </a:ln>
        </p:spPr>
      </p:pic>
      <p:sp>
        <p:nvSpPr>
          <p:cNvPr id="191" name="Google Shape;191;p22"/>
          <p:cNvSpPr txBox="1"/>
          <p:nvPr/>
        </p:nvSpPr>
        <p:spPr>
          <a:xfrm>
            <a:off x="939950" y="5551875"/>
            <a:ext cx="7599900" cy="812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400" u="sng" dirty="0">
                <a:solidFill>
                  <a:schemeClr val="hlink"/>
                </a:solidFill>
                <a:hlinkClick r:id="rId4"/>
              </a:rPr>
              <a:t>https://github.com/JiscRDSS/rdss-par/tree/master/api</a:t>
            </a:r>
            <a:endParaRPr sz="2400" u="sng" dirty="0">
              <a:solidFill>
                <a:schemeClr val="hlink"/>
              </a:solidFill>
              <a:hlinkClick r:id="rId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Executable Tool Definitions</a:t>
            </a:r>
            <a:endParaRPr/>
          </a:p>
        </p:txBody>
      </p:sp>
      <p:sp>
        <p:nvSpPr>
          <p:cNvPr id="198" name="Google Shape;198;p23"/>
          <p:cNvSpPr txBox="1">
            <a:spLocks noGrp="1"/>
          </p:cNvSpPr>
          <p:nvPr>
            <p:ph type="body" idx="1"/>
          </p:nvPr>
        </p:nvSpPr>
        <p:spPr>
          <a:xfrm>
            <a:off x="457200" y="1124744"/>
            <a:ext cx="8229600" cy="45261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GB"/>
              <a:t>Machine readable spec for running a tool</a:t>
            </a:r>
            <a:endParaRPr/>
          </a:p>
          <a:p>
            <a:pPr marL="914400" lvl="1" indent="-381000" algn="l" rtl="0">
              <a:spcBef>
                <a:spcPts val="0"/>
              </a:spcBef>
              <a:spcAft>
                <a:spcPts val="0"/>
              </a:spcAft>
              <a:buSzPts val="2400"/>
              <a:buChar char="o"/>
            </a:pPr>
            <a:r>
              <a:rPr lang="en-GB"/>
              <a:t>Tool command line</a:t>
            </a:r>
            <a:endParaRPr/>
          </a:p>
          <a:p>
            <a:pPr marL="914400" lvl="1" indent="-381000" algn="l" rtl="0">
              <a:spcBef>
                <a:spcPts val="0"/>
              </a:spcBef>
              <a:spcAft>
                <a:spcPts val="0"/>
              </a:spcAft>
              <a:buSzPts val="2400"/>
              <a:buChar char="o"/>
            </a:pPr>
            <a:r>
              <a:rPr lang="en-GB"/>
              <a:t>Parameters and flags</a:t>
            </a:r>
            <a:endParaRPr/>
          </a:p>
          <a:p>
            <a:pPr marL="914400" lvl="1" indent="-381000" algn="l" rtl="0">
              <a:spcBef>
                <a:spcPts val="0"/>
              </a:spcBef>
              <a:spcAft>
                <a:spcPts val="0"/>
              </a:spcAft>
              <a:buSzPts val="2400"/>
              <a:buChar char="o"/>
            </a:pPr>
            <a:r>
              <a:rPr lang="en-GB"/>
              <a:t>Inputs and outputs</a:t>
            </a:r>
            <a:endParaRPr/>
          </a:p>
          <a:p>
            <a:pPr marL="914400" lvl="1" indent="-381000" algn="l" rtl="0">
              <a:spcBef>
                <a:spcPts val="0"/>
              </a:spcBef>
              <a:spcAft>
                <a:spcPts val="0"/>
              </a:spcAft>
              <a:buSzPts val="2400"/>
              <a:buChar char="o"/>
            </a:pPr>
            <a:r>
              <a:rPr lang="en-GB"/>
              <a:t>Pre and post processing</a:t>
            </a:r>
            <a:br>
              <a:rPr lang="en-GB"/>
            </a:br>
            <a:endParaRPr/>
          </a:p>
        </p:txBody>
      </p:sp>
      <p:sp>
        <p:nvSpPr>
          <p:cNvPr id="199" name="Google Shape;199;p23"/>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pic>
        <p:nvPicPr>
          <p:cNvPr id="200" name="Google Shape;200;p23"/>
          <p:cNvPicPr preferRelativeResize="0"/>
          <p:nvPr/>
        </p:nvPicPr>
        <p:blipFill>
          <a:blip r:embed="rId3">
            <a:alphaModFix/>
          </a:blip>
          <a:stretch>
            <a:fillRect/>
          </a:stretch>
        </p:blipFill>
        <p:spPr>
          <a:xfrm>
            <a:off x="7132413" y="1018275"/>
            <a:ext cx="1819275" cy="2686050"/>
          </a:xfrm>
          <a:prstGeom prst="rect">
            <a:avLst/>
          </a:prstGeom>
          <a:noFill/>
          <a:ln>
            <a:noFill/>
          </a:ln>
        </p:spPr>
      </p:pic>
      <p:pic>
        <p:nvPicPr>
          <p:cNvPr id="201" name="Google Shape;201;p23"/>
          <p:cNvPicPr preferRelativeResize="0"/>
          <p:nvPr/>
        </p:nvPicPr>
        <p:blipFill>
          <a:blip r:embed="rId4">
            <a:alphaModFix/>
          </a:blip>
          <a:stretch>
            <a:fillRect/>
          </a:stretch>
        </p:blipFill>
        <p:spPr>
          <a:xfrm>
            <a:off x="200474" y="3572750"/>
            <a:ext cx="4076249" cy="1558825"/>
          </a:xfrm>
          <a:prstGeom prst="rect">
            <a:avLst/>
          </a:prstGeom>
          <a:noFill/>
          <a:ln>
            <a:noFill/>
          </a:ln>
        </p:spPr>
      </p:pic>
      <p:pic>
        <p:nvPicPr>
          <p:cNvPr id="202" name="Google Shape;202;p23"/>
          <p:cNvPicPr preferRelativeResize="0"/>
          <p:nvPr/>
        </p:nvPicPr>
        <p:blipFill>
          <a:blip r:embed="rId5">
            <a:alphaModFix/>
          </a:blip>
          <a:stretch>
            <a:fillRect/>
          </a:stretch>
        </p:blipFill>
        <p:spPr>
          <a:xfrm>
            <a:off x="4471787" y="4287099"/>
            <a:ext cx="4215025" cy="1174381"/>
          </a:xfrm>
          <a:prstGeom prst="rect">
            <a:avLst/>
          </a:prstGeom>
          <a:noFill/>
          <a:ln>
            <a:noFill/>
          </a:ln>
        </p:spPr>
      </p:pic>
      <p:sp>
        <p:nvSpPr>
          <p:cNvPr id="203" name="Google Shape;203;p23"/>
          <p:cNvSpPr txBox="1"/>
          <p:nvPr/>
        </p:nvSpPr>
        <p:spPr>
          <a:xfrm>
            <a:off x="1288775" y="5114300"/>
            <a:ext cx="17352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Property extraction</a:t>
            </a:r>
            <a:endParaRPr/>
          </a:p>
        </p:txBody>
      </p:sp>
      <p:sp>
        <p:nvSpPr>
          <p:cNvPr id="204" name="Google Shape;204;p23"/>
          <p:cNvSpPr txBox="1"/>
          <p:nvPr/>
        </p:nvSpPr>
        <p:spPr>
          <a:xfrm>
            <a:off x="5900838" y="3858875"/>
            <a:ext cx="13569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Fixity check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8"/>
          <p:cNvSpPr txBox="1">
            <a:spLocks noGrp="1"/>
          </p:cNvSpPr>
          <p:nvPr>
            <p:ph type="title"/>
          </p:nvPr>
        </p:nvSpPr>
        <p:spPr>
          <a:xfrm>
            <a:off x="539552" y="24651"/>
            <a:ext cx="8229600" cy="812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Next steps</a:t>
            </a:r>
            <a:endParaRPr/>
          </a:p>
        </p:txBody>
      </p:sp>
      <p:sp>
        <p:nvSpPr>
          <p:cNvPr id="265" name="Google Shape;265;p28"/>
          <p:cNvSpPr txBox="1">
            <a:spLocks noGrp="1"/>
          </p:cNvSpPr>
          <p:nvPr>
            <p:ph type="body" idx="1"/>
          </p:nvPr>
        </p:nvSpPr>
        <p:spPr>
          <a:xfrm>
            <a:off x="457200" y="1124744"/>
            <a:ext cx="8229600" cy="4526100"/>
          </a:xfrm>
          <a:prstGeom prst="rect">
            <a:avLst/>
          </a:prstGeom>
        </p:spPr>
        <p:txBody>
          <a:bodyPr spcFirstLastPara="1" wrap="square" lIns="91425" tIns="45700" rIns="91425" bIns="45700" anchor="t" anchorCtr="0">
            <a:noAutofit/>
          </a:bodyPr>
          <a:lstStyle/>
          <a:p>
            <a:r>
              <a:rPr lang="en-GB" dirty="0"/>
              <a:t>OPF </a:t>
            </a:r>
            <a:r>
              <a:rPr lang="en-GB" dirty="0" smtClean="0"/>
              <a:t>coordination</a:t>
            </a:r>
          </a:p>
          <a:p>
            <a:pPr lvl="1"/>
            <a:r>
              <a:rPr lang="en-GB" dirty="0" smtClean="0"/>
              <a:t>Define project deliverables and stages in more detail</a:t>
            </a:r>
            <a:endParaRPr lang="en-GB" dirty="0"/>
          </a:p>
          <a:p>
            <a:pPr marL="457200" lvl="0" indent="-406400" algn="l" rtl="0">
              <a:spcBef>
                <a:spcPts val="560"/>
              </a:spcBef>
              <a:spcAft>
                <a:spcPts val="0"/>
              </a:spcAft>
              <a:buSzPts val="2800"/>
              <a:buChar char="•"/>
            </a:pPr>
            <a:r>
              <a:rPr lang="en-GB" dirty="0" smtClean="0"/>
              <a:t>More use </a:t>
            </a:r>
            <a:r>
              <a:rPr lang="en-GB" dirty="0"/>
              <a:t>cases demonstrating real benefits</a:t>
            </a:r>
            <a:endParaRPr dirty="0"/>
          </a:p>
          <a:p>
            <a:pPr marL="457200" lvl="0" indent="-406400" algn="l" rtl="0">
              <a:spcBef>
                <a:spcPts val="0"/>
              </a:spcBef>
              <a:spcAft>
                <a:spcPts val="0"/>
              </a:spcAft>
              <a:buSzPts val="2800"/>
              <a:buChar char="•"/>
            </a:pPr>
            <a:r>
              <a:rPr lang="en-GB" dirty="0" smtClean="0"/>
              <a:t>Looking for m</a:t>
            </a:r>
            <a:r>
              <a:rPr lang="en-GB" dirty="0" smtClean="0"/>
              <a:t>ore organisations to be involved</a:t>
            </a:r>
          </a:p>
          <a:p>
            <a:pPr marL="457200" lvl="0" indent="-406400" algn="l" rtl="0">
              <a:spcBef>
                <a:spcPts val="0"/>
              </a:spcBef>
              <a:spcAft>
                <a:spcPts val="0"/>
              </a:spcAft>
              <a:buSzPts val="2800"/>
              <a:buChar char="•"/>
            </a:pPr>
            <a:endParaRPr lang="en-GB" dirty="0" smtClean="0"/>
          </a:p>
          <a:p>
            <a:pPr marL="457200" lvl="0" indent="-406400" algn="l" rtl="0">
              <a:spcBef>
                <a:spcPts val="0"/>
              </a:spcBef>
              <a:spcAft>
                <a:spcPts val="0"/>
              </a:spcAft>
              <a:buSzPts val="2800"/>
              <a:buChar char="•"/>
            </a:pPr>
            <a:r>
              <a:rPr lang="en-GB" dirty="0" smtClean="0"/>
              <a:t>Extend the conceptual model to more practical cases that involve more organisations</a:t>
            </a:r>
            <a:endParaRPr dirty="0"/>
          </a:p>
          <a:p>
            <a:pPr marL="0" lvl="0" indent="0" algn="l" rtl="0">
              <a:spcBef>
                <a:spcPts val="560"/>
              </a:spcBef>
              <a:spcAft>
                <a:spcPts val="0"/>
              </a:spcAft>
              <a:buNone/>
            </a:pPr>
            <a:endParaRPr lang="en-GB" dirty="0" smtClean="0"/>
          </a:p>
          <a:p>
            <a:pPr marL="0" lvl="0" indent="0" algn="l" rtl="0">
              <a:spcBef>
                <a:spcPts val="560"/>
              </a:spcBef>
              <a:spcAft>
                <a:spcPts val="0"/>
              </a:spcAft>
              <a:buNone/>
            </a:pPr>
            <a:r>
              <a:rPr lang="en-GB" dirty="0" smtClean="0"/>
              <a:t>Make PAR useful to communicate good practice between systems and organisations</a:t>
            </a:r>
            <a:endParaRPr dirty="0"/>
          </a:p>
        </p:txBody>
      </p:sp>
      <p:sp>
        <p:nvSpPr>
          <p:cNvPr id="266" name="Google Shape;266;p28"/>
          <p:cNvSpPr txBox="1">
            <a:spLocks noGrp="1"/>
          </p:cNvSpPr>
          <p:nvPr>
            <p:ph type="sldNum" idx="4294967295"/>
          </p:nvPr>
        </p:nvSpPr>
        <p:spPr>
          <a:xfrm>
            <a:off x="6553200" y="6356350"/>
            <a:ext cx="21336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Join OPF today!</a:t>
            </a:r>
            <a:endParaRPr lang="en-GB" dirty="0"/>
          </a:p>
        </p:txBody>
      </p:sp>
      <p:sp>
        <p:nvSpPr>
          <p:cNvPr id="3" name="Content Placeholder 2"/>
          <p:cNvSpPr>
            <a:spLocks noGrp="1"/>
          </p:cNvSpPr>
          <p:nvPr>
            <p:ph idx="1"/>
          </p:nvPr>
        </p:nvSpPr>
        <p:spPr/>
        <p:txBody>
          <a:bodyPr>
            <a:normAutofit fontScale="92500" lnSpcReduction="10000"/>
          </a:bodyPr>
          <a:lstStyle/>
          <a:p>
            <a:pPr marL="0" indent="0">
              <a:buNone/>
            </a:pPr>
            <a:r>
              <a:rPr lang="en-GB" sz="2400" dirty="0" smtClean="0"/>
              <a:t>For more information get </a:t>
            </a:r>
            <a:r>
              <a:rPr lang="en-GB" sz="2400" dirty="0" smtClean="0"/>
              <a:t>in touch…</a:t>
            </a:r>
          </a:p>
          <a:p>
            <a:pPr marL="0" indent="0">
              <a:lnSpc>
                <a:spcPct val="150000"/>
              </a:lnSpc>
              <a:buNone/>
            </a:pPr>
            <a:r>
              <a:rPr lang="en-GB" sz="2400" dirty="0"/>
              <a:t>	</a:t>
            </a:r>
            <a:r>
              <a:rPr lang="en-GB" sz="2400" dirty="0" smtClean="0"/>
              <a:t>martin.wrigley@openpreservation.org</a:t>
            </a:r>
            <a:endParaRPr lang="en-GB" sz="2400" dirty="0"/>
          </a:p>
          <a:p>
            <a:pPr marL="0" indent="0">
              <a:lnSpc>
                <a:spcPct val="150000"/>
              </a:lnSpc>
              <a:buNone/>
            </a:pPr>
            <a:r>
              <a:rPr lang="en-GB" sz="2400" dirty="0" smtClean="0"/>
              <a:t>	http</a:t>
            </a:r>
            <a:r>
              <a:rPr lang="en-GB" sz="2400" dirty="0"/>
              <a:t>://openpreservation.org/</a:t>
            </a:r>
          </a:p>
          <a:p>
            <a:pPr marL="0" indent="0">
              <a:lnSpc>
                <a:spcPct val="150000"/>
              </a:lnSpc>
              <a:buNone/>
            </a:pPr>
            <a:r>
              <a:rPr lang="en-GB" sz="2400" dirty="0" smtClean="0"/>
              <a:t>	</a:t>
            </a:r>
            <a:r>
              <a:rPr lang="en-GB" sz="2400" dirty="0" smtClean="0"/>
              <a:t>https</a:t>
            </a:r>
            <a:r>
              <a:rPr lang="en-GB" sz="2400" dirty="0"/>
              <a:t>://github.com/openpreserve </a:t>
            </a:r>
          </a:p>
          <a:p>
            <a:pPr marL="0" indent="0">
              <a:lnSpc>
                <a:spcPct val="150000"/>
              </a:lnSpc>
              <a:buNone/>
            </a:pPr>
            <a:r>
              <a:rPr lang="en-GB" sz="2400" dirty="0" smtClean="0"/>
              <a:t>	@</a:t>
            </a:r>
            <a:r>
              <a:rPr lang="en-GB" sz="2400" dirty="0" err="1"/>
              <a:t>openpreserve</a:t>
            </a:r>
            <a:endParaRPr lang="en-GB" sz="2400" dirty="0"/>
          </a:p>
          <a:p>
            <a:pPr marL="0" indent="0">
              <a:lnSpc>
                <a:spcPct val="150000"/>
              </a:lnSpc>
              <a:buNone/>
            </a:pPr>
            <a:r>
              <a:rPr lang="en-GB" sz="2400" dirty="0" smtClean="0"/>
              <a:t>Newsletter: www.openpreservation.org/subscribe</a:t>
            </a:r>
            <a:r>
              <a:rPr lang="en-GB" sz="2400" dirty="0"/>
              <a:t>/ </a:t>
            </a:r>
            <a:endParaRPr lang="en-GB" sz="2400" dirty="0" smtClean="0"/>
          </a:p>
          <a:p>
            <a:pPr marL="0" indent="0">
              <a:lnSpc>
                <a:spcPct val="150000"/>
              </a:lnSpc>
              <a:buNone/>
            </a:pPr>
            <a:r>
              <a:rPr lang="en-GB" sz="2400" dirty="0" smtClean="0"/>
              <a:t>For more info on PAR go to</a:t>
            </a:r>
          </a:p>
          <a:p>
            <a:pPr marL="0" indent="0">
              <a:lnSpc>
                <a:spcPct val="150000"/>
              </a:lnSpc>
              <a:buNone/>
            </a:pPr>
            <a:r>
              <a:rPr lang="en-GB" sz="2400" dirty="0"/>
              <a:t>	</a:t>
            </a:r>
            <a:r>
              <a:rPr lang="en-GB" sz="2400" b="1" dirty="0" smtClean="0"/>
              <a:t>www.openpreservation.org/about/projects/par</a:t>
            </a:r>
            <a:endParaRPr lang="en-GB" sz="2400" b="1" dirty="0"/>
          </a:p>
        </p:txBody>
      </p:sp>
      <p:pic>
        <p:nvPicPr>
          <p:cNvPr id="4" name="Shape 185" descr="home_318-42210.png"/>
          <p:cNvPicPr preferRelativeResize="0"/>
          <p:nvPr/>
        </p:nvPicPr>
        <p:blipFill>
          <a:blip r:embed="rId2">
            <a:alphaModFix/>
          </a:blip>
          <a:stretch>
            <a:fillRect/>
          </a:stretch>
        </p:blipFill>
        <p:spPr>
          <a:xfrm>
            <a:off x="807885" y="2219181"/>
            <a:ext cx="378124" cy="378124"/>
          </a:xfrm>
          <a:prstGeom prst="rect">
            <a:avLst/>
          </a:prstGeom>
          <a:noFill/>
          <a:ln>
            <a:noFill/>
          </a:ln>
        </p:spPr>
      </p:pic>
      <p:pic>
        <p:nvPicPr>
          <p:cNvPr id="5" name="Shape 186" descr="silhouette.png"/>
          <p:cNvPicPr preferRelativeResize="0"/>
          <p:nvPr/>
        </p:nvPicPr>
        <p:blipFill>
          <a:blip r:embed="rId3">
            <a:alphaModFix/>
          </a:blip>
          <a:stretch>
            <a:fillRect/>
          </a:stretch>
        </p:blipFill>
        <p:spPr>
          <a:xfrm>
            <a:off x="780373" y="3267608"/>
            <a:ext cx="378125" cy="378125"/>
          </a:xfrm>
          <a:prstGeom prst="rect">
            <a:avLst/>
          </a:prstGeom>
          <a:noFill/>
          <a:ln>
            <a:noFill/>
          </a:ln>
        </p:spPr>
      </p:pic>
      <p:pic>
        <p:nvPicPr>
          <p:cNvPr id="6" name="Shape 187" descr="social.png"/>
          <p:cNvPicPr preferRelativeResize="0"/>
          <p:nvPr/>
        </p:nvPicPr>
        <p:blipFill>
          <a:blip r:embed="rId4">
            <a:alphaModFix/>
          </a:blip>
          <a:stretch>
            <a:fillRect/>
          </a:stretch>
        </p:blipFill>
        <p:spPr>
          <a:xfrm>
            <a:off x="756310" y="2800808"/>
            <a:ext cx="466800" cy="466800"/>
          </a:xfrm>
          <a:prstGeom prst="rect">
            <a:avLst/>
          </a:prstGeom>
          <a:noFill/>
          <a:ln>
            <a:noFill/>
          </a:ln>
        </p:spPr>
      </p:pic>
      <p:pic>
        <p:nvPicPr>
          <p:cNvPr id="7" name="Shape 188" descr="email_icon.jpg"/>
          <p:cNvPicPr preferRelativeResize="0"/>
          <p:nvPr/>
        </p:nvPicPr>
        <p:blipFill>
          <a:blip r:embed="rId5">
            <a:alphaModFix/>
          </a:blip>
          <a:stretch>
            <a:fillRect/>
          </a:stretch>
        </p:blipFill>
        <p:spPr>
          <a:xfrm>
            <a:off x="832013" y="1856923"/>
            <a:ext cx="316075" cy="203925"/>
          </a:xfrm>
          <a:prstGeom prst="rect">
            <a:avLst/>
          </a:prstGeom>
          <a:noFill/>
          <a:ln>
            <a:noFill/>
          </a:ln>
        </p:spPr>
      </p:pic>
    </p:spTree>
    <p:extLst>
      <p:ext uri="{BB962C8B-B14F-4D97-AF65-F5344CB8AC3E}">
        <p14:creationId xmlns:p14="http://schemas.microsoft.com/office/powerpoint/2010/main" val="3485472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Who is OPF?</a:t>
            </a:r>
            <a:endParaRPr lang="en-GB" dirty="0"/>
          </a:p>
        </p:txBody>
      </p:sp>
      <p:sp>
        <p:nvSpPr>
          <p:cNvPr id="5" name="Content Placeholder 4"/>
          <p:cNvSpPr>
            <a:spLocks noGrp="1"/>
          </p:cNvSpPr>
          <p:nvPr>
            <p:ph idx="1"/>
          </p:nvPr>
        </p:nvSpPr>
        <p:spPr/>
        <p:txBody>
          <a:bodyPr/>
          <a:lstStyle/>
          <a:p>
            <a:r>
              <a:rPr lang="en-GB" sz="2400" dirty="0"/>
              <a:t>A not for profit, global membership association providing stewardship of open-source tools for the digital preservation community.</a:t>
            </a:r>
          </a:p>
          <a:p>
            <a:endParaRPr lang="en-GB" sz="2400" dirty="0"/>
          </a:p>
          <a:p>
            <a:r>
              <a:rPr lang="en-GB" sz="2400" dirty="0"/>
              <a:t>Founded in 2010 to sustain the results of the EU PLANETS project</a:t>
            </a:r>
          </a:p>
          <a:p>
            <a:endParaRPr lang="en-GB" sz="2400" dirty="0"/>
          </a:p>
          <a:p>
            <a:r>
              <a:rPr lang="en-GB" sz="2400" dirty="0"/>
              <a:t>The OPF reference toolset now includes </a:t>
            </a:r>
            <a:r>
              <a:rPr lang="en-GB" sz="2400" dirty="0" err="1"/>
              <a:t>veraPDF</a:t>
            </a:r>
            <a:r>
              <a:rPr lang="en-GB" sz="2400" dirty="0"/>
              <a:t>, JHOVE and more</a:t>
            </a:r>
          </a:p>
          <a:p>
            <a:endParaRPr lang="en-GB" dirty="0"/>
          </a:p>
        </p:txBody>
      </p:sp>
    </p:spTree>
    <p:extLst>
      <p:ext uri="{BB962C8B-B14F-4D97-AF65-F5344CB8AC3E}">
        <p14:creationId xmlns:p14="http://schemas.microsoft.com/office/powerpoint/2010/main" val="3195071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OPF’s purpose?</a:t>
            </a:r>
          </a:p>
        </p:txBody>
      </p:sp>
      <p:sp>
        <p:nvSpPr>
          <p:cNvPr id="3" name="Content Placeholder 2"/>
          <p:cNvSpPr>
            <a:spLocks noGrp="1"/>
          </p:cNvSpPr>
          <p:nvPr>
            <p:ph idx="1"/>
          </p:nvPr>
        </p:nvSpPr>
        <p:spPr>
          <a:xfrm>
            <a:off x="457200" y="1124744"/>
            <a:ext cx="8229600" cy="5328592"/>
          </a:xfrm>
        </p:spPr>
        <p:txBody>
          <a:bodyPr>
            <a:normAutofit fontScale="70000" lnSpcReduction="20000"/>
          </a:bodyPr>
          <a:lstStyle/>
          <a:p>
            <a:pPr marL="0" indent="0">
              <a:buNone/>
            </a:pPr>
            <a:r>
              <a:rPr lang="en-GB" b="1" dirty="0"/>
              <a:t>OPF Vision</a:t>
            </a:r>
          </a:p>
          <a:p>
            <a:pPr marL="0" indent="0">
              <a:buNone/>
            </a:pPr>
            <a:r>
              <a:rPr lang="en-GB" dirty="0"/>
              <a:t>Open sustainable digital </a:t>
            </a:r>
            <a:r>
              <a:rPr lang="en-GB" dirty="0" smtClean="0"/>
              <a:t>preservation</a:t>
            </a:r>
          </a:p>
          <a:p>
            <a:pPr marL="0" indent="0">
              <a:spcBef>
                <a:spcPts val="0"/>
              </a:spcBef>
              <a:buNone/>
            </a:pPr>
            <a:endParaRPr lang="en-GB" b="1" dirty="0"/>
          </a:p>
          <a:p>
            <a:pPr marL="0" indent="0">
              <a:buNone/>
            </a:pPr>
            <a:r>
              <a:rPr lang="en-GB" b="1" dirty="0" smtClean="0"/>
              <a:t>OPF </a:t>
            </a:r>
            <a:r>
              <a:rPr lang="en-GB" b="1" dirty="0"/>
              <a:t>Mission</a:t>
            </a:r>
          </a:p>
          <a:p>
            <a:pPr marL="0" indent="0">
              <a:buNone/>
            </a:pPr>
            <a:r>
              <a:rPr lang="en-GB" dirty="0"/>
              <a:t>Enabling shared solutions for effective and efficient digital preservation; the Open Preservation Foundation leads a collaborative effort to create, maintain and develop the reference set of sustainable, open source digital preservation tools. </a:t>
            </a:r>
            <a:endParaRPr lang="en-GB" dirty="0" smtClean="0"/>
          </a:p>
          <a:p>
            <a:pPr marL="0" indent="0">
              <a:spcBef>
                <a:spcPts val="0"/>
              </a:spcBef>
              <a:buNone/>
            </a:pPr>
            <a:endParaRPr lang="en-GB" dirty="0" smtClean="0"/>
          </a:p>
          <a:p>
            <a:pPr marL="0" indent="0">
              <a:spcBef>
                <a:spcPts val="0"/>
              </a:spcBef>
              <a:buNone/>
            </a:pPr>
            <a:r>
              <a:rPr lang="en-GB" dirty="0" smtClean="0"/>
              <a:t>This </a:t>
            </a:r>
            <a:r>
              <a:rPr lang="en-GB" dirty="0"/>
              <a:t>set of tools (including software and standards) enables organisations to evaluate, validate, document, mitigate risk, and process digital content to be preserved in line with desired policies and community best practice.</a:t>
            </a:r>
          </a:p>
          <a:p>
            <a:pPr marL="0" indent="0">
              <a:spcBef>
                <a:spcPts val="0"/>
              </a:spcBef>
              <a:buNone/>
            </a:pPr>
            <a:endParaRPr lang="en-GB" b="1" dirty="0" smtClean="0"/>
          </a:p>
          <a:p>
            <a:pPr marL="0" indent="0">
              <a:buNone/>
            </a:pPr>
            <a:r>
              <a:rPr lang="en-GB" b="1" dirty="0" smtClean="0"/>
              <a:t>Values</a:t>
            </a:r>
            <a:endParaRPr lang="en-GB" b="1" dirty="0"/>
          </a:p>
          <a:p>
            <a:r>
              <a:rPr lang="en-GB" dirty="0"/>
              <a:t>Open</a:t>
            </a:r>
          </a:p>
          <a:p>
            <a:r>
              <a:rPr lang="en-GB" dirty="0"/>
              <a:t>Member driven </a:t>
            </a:r>
          </a:p>
          <a:p>
            <a:r>
              <a:rPr lang="en-GB" dirty="0"/>
              <a:t>Collaborative &amp; Inclusive </a:t>
            </a:r>
          </a:p>
          <a:p>
            <a:r>
              <a:rPr lang="en-GB" dirty="0"/>
              <a:t>Innovative</a:t>
            </a:r>
          </a:p>
          <a:p>
            <a:endParaRPr lang="en-GB" dirty="0"/>
          </a:p>
        </p:txBody>
      </p:sp>
    </p:spTree>
    <p:extLst>
      <p:ext uri="{BB962C8B-B14F-4D97-AF65-F5344CB8AC3E}">
        <p14:creationId xmlns:p14="http://schemas.microsoft.com/office/powerpoint/2010/main" val="1529685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Who are OPF members?</a:t>
            </a:r>
            <a:endParaRPr lang="en-GB" dirty="0"/>
          </a:p>
        </p:txBody>
      </p:sp>
      <p:sp>
        <p:nvSpPr>
          <p:cNvPr id="4" name="Content Placeholder 3"/>
          <p:cNvSpPr>
            <a:spLocks noGrp="1"/>
          </p:cNvSpPr>
          <p:nvPr>
            <p:ph idx="1"/>
          </p:nvPr>
        </p:nvSpPr>
        <p:spPr/>
        <p:txBody>
          <a:bodyPr>
            <a:noAutofit/>
          </a:bodyPr>
          <a:lstStyle/>
          <a:p>
            <a:pPr marL="0" lvl="0" indent="0">
              <a:spcBef>
                <a:spcPts val="0"/>
              </a:spcBef>
              <a:buNone/>
            </a:pPr>
            <a:r>
              <a:rPr lang="en-GB" sz="2200" dirty="0"/>
              <a:t>Austrian Institute of Technology</a:t>
            </a:r>
            <a:br>
              <a:rPr lang="en-GB" sz="2200" dirty="0"/>
            </a:br>
            <a:r>
              <a:rPr lang="en-GB" sz="2200" dirty="0"/>
              <a:t>British Library</a:t>
            </a:r>
            <a:br>
              <a:rPr lang="en-GB" sz="2200" dirty="0"/>
            </a:br>
            <a:r>
              <a:rPr lang="en-GB" sz="2200" dirty="0" err="1"/>
              <a:t>Bibliotheque</a:t>
            </a:r>
            <a:r>
              <a:rPr lang="en-GB" sz="2200" dirty="0"/>
              <a:t> </a:t>
            </a:r>
            <a:r>
              <a:rPr lang="en-GB" sz="2200" dirty="0" err="1"/>
              <a:t>Nationale</a:t>
            </a:r>
            <a:r>
              <a:rPr lang="en-GB" sz="2200" dirty="0"/>
              <a:t> de France</a:t>
            </a:r>
            <a:br>
              <a:rPr lang="en-GB" sz="2200" dirty="0"/>
            </a:br>
            <a:r>
              <a:rPr lang="en-GB" sz="2200" dirty="0" err="1"/>
              <a:t>Goportis</a:t>
            </a:r>
            <a:endParaRPr lang="en-GB" sz="2200" dirty="0"/>
          </a:p>
          <a:p>
            <a:pPr marL="0" lvl="0" indent="0">
              <a:spcBef>
                <a:spcPts val="0"/>
              </a:spcBef>
              <a:buNone/>
            </a:pPr>
            <a:r>
              <a:rPr lang="en-GB" sz="2200" dirty="0"/>
              <a:t>International Atomic Energy Archives</a:t>
            </a:r>
            <a:br>
              <a:rPr lang="en-GB" sz="2200" dirty="0"/>
            </a:br>
            <a:r>
              <a:rPr lang="en-GB" sz="2200" dirty="0" err="1"/>
              <a:t>Jisc</a:t>
            </a:r>
            <a:r>
              <a:rPr lang="en-GB" sz="2200" dirty="0"/>
              <a:t/>
            </a:r>
            <a:br>
              <a:rPr lang="en-GB" sz="2200" dirty="0"/>
            </a:br>
            <a:r>
              <a:rPr lang="en-GB" sz="2200" dirty="0" err="1"/>
              <a:t>Koninklijke</a:t>
            </a:r>
            <a:r>
              <a:rPr lang="en-GB" sz="2200" dirty="0"/>
              <a:t> </a:t>
            </a:r>
            <a:r>
              <a:rPr lang="en-GB" sz="2200" dirty="0" err="1"/>
              <a:t>Bibliotheek</a:t>
            </a:r>
            <a:r>
              <a:rPr lang="en-GB" sz="2200" dirty="0"/>
              <a:t/>
            </a:r>
            <a:br>
              <a:rPr lang="en-GB" sz="2200" dirty="0"/>
            </a:br>
            <a:r>
              <a:rPr lang="en-GB" sz="2200" dirty="0" err="1"/>
              <a:t>Det</a:t>
            </a:r>
            <a:r>
              <a:rPr lang="en-GB" sz="2200" dirty="0"/>
              <a:t> </a:t>
            </a:r>
            <a:r>
              <a:rPr lang="en-GB" sz="2200" dirty="0" err="1"/>
              <a:t>Kgl</a:t>
            </a:r>
            <a:r>
              <a:rPr lang="en-GB" sz="2200" dirty="0"/>
              <a:t>. </a:t>
            </a:r>
            <a:r>
              <a:rPr lang="en-GB" sz="2200" dirty="0" err="1"/>
              <a:t>Bibliotek</a:t>
            </a:r>
            <a:r>
              <a:rPr lang="en-GB" sz="2200" dirty="0"/>
              <a:t> </a:t>
            </a:r>
            <a:br>
              <a:rPr lang="en-GB" sz="2200" dirty="0"/>
            </a:br>
            <a:r>
              <a:rPr lang="en-GB" sz="2200" dirty="0" err="1"/>
              <a:t>Nationaal</a:t>
            </a:r>
            <a:r>
              <a:rPr lang="en-GB" sz="2200" dirty="0"/>
              <a:t> </a:t>
            </a:r>
            <a:r>
              <a:rPr lang="en-GB" sz="2200" dirty="0" err="1"/>
              <a:t>Archief</a:t>
            </a:r>
            <a:endParaRPr lang="en-GB" sz="2200" dirty="0"/>
          </a:p>
          <a:p>
            <a:pPr marL="0" lvl="0" indent="0">
              <a:spcBef>
                <a:spcPts val="0"/>
              </a:spcBef>
              <a:spcAft>
                <a:spcPts val="0"/>
              </a:spcAft>
              <a:buNone/>
            </a:pPr>
            <a:r>
              <a:rPr lang="en-GB" sz="2200" dirty="0"/>
              <a:t>The National Archives UK</a:t>
            </a:r>
            <a:br>
              <a:rPr lang="en-GB" sz="2200" dirty="0"/>
            </a:br>
            <a:r>
              <a:rPr lang="en-GB" sz="2200" dirty="0" err="1"/>
              <a:t>Nasjonalbiblioteket</a:t>
            </a:r>
            <a:r>
              <a:rPr lang="en-GB" sz="2200" dirty="0"/>
              <a:t/>
            </a:r>
            <a:br>
              <a:rPr lang="en-GB" sz="2200" dirty="0"/>
            </a:br>
            <a:r>
              <a:rPr lang="en-GB" sz="2200" dirty="0" err="1"/>
              <a:t>Rigsarkivet</a:t>
            </a:r>
            <a:r>
              <a:rPr lang="en-GB" sz="2200" dirty="0"/>
              <a:t/>
            </a:r>
            <a:br>
              <a:rPr lang="en-GB" sz="2200" dirty="0"/>
            </a:br>
            <a:r>
              <a:rPr lang="en-GB" sz="2200" dirty="0"/>
              <a:t>Ex </a:t>
            </a:r>
            <a:r>
              <a:rPr lang="en-GB" sz="2200" dirty="0" err="1"/>
              <a:t>Libris</a:t>
            </a:r>
            <a:r>
              <a:rPr lang="en-GB" sz="2200" dirty="0"/>
              <a:t/>
            </a:r>
            <a:br>
              <a:rPr lang="en-GB" sz="2200" dirty="0"/>
            </a:br>
            <a:r>
              <a:rPr lang="en-GB" sz="2200" dirty="0" err="1"/>
              <a:t>Rahvusarhiiv</a:t>
            </a:r>
            <a:endParaRPr lang="en-GB" sz="2200" dirty="0"/>
          </a:p>
        </p:txBody>
      </p:sp>
      <p:sp>
        <p:nvSpPr>
          <p:cNvPr id="5" name="Content Placeholder 4"/>
          <p:cNvSpPr>
            <a:spLocks noGrp="1"/>
          </p:cNvSpPr>
          <p:nvPr>
            <p:ph sz="half" idx="4294967295"/>
          </p:nvPr>
        </p:nvSpPr>
        <p:spPr>
          <a:xfrm>
            <a:off x="5105400" y="1135063"/>
            <a:ext cx="4038600" cy="4381500"/>
          </a:xfrm>
        </p:spPr>
        <p:txBody>
          <a:bodyPr>
            <a:normAutofit fontScale="92500" lnSpcReduction="10000"/>
          </a:bodyPr>
          <a:lstStyle/>
          <a:p>
            <a:pPr marL="0" lvl="0" indent="0">
              <a:spcBef>
                <a:spcPts val="0"/>
              </a:spcBef>
              <a:spcAft>
                <a:spcPts val="0"/>
              </a:spcAft>
              <a:buNone/>
            </a:pPr>
            <a:r>
              <a:rPr lang="en-GB" sz="2400" dirty="0" err="1">
                <a:ea typeface="Roboto"/>
                <a:cs typeface="Roboto"/>
                <a:sym typeface="Roboto"/>
              </a:rPr>
              <a:t>Latvijas</a:t>
            </a:r>
            <a:r>
              <a:rPr lang="en-GB" sz="2400" dirty="0">
                <a:ea typeface="Roboto"/>
                <a:cs typeface="Roboto"/>
                <a:sym typeface="Roboto"/>
              </a:rPr>
              <a:t> </a:t>
            </a:r>
            <a:r>
              <a:rPr lang="en-GB" sz="2400" dirty="0" err="1">
                <a:ea typeface="Roboto"/>
                <a:cs typeface="Roboto"/>
                <a:sym typeface="Roboto"/>
              </a:rPr>
              <a:t>Nacionala</a:t>
            </a:r>
            <a:r>
              <a:rPr lang="en-GB" sz="2400" dirty="0">
                <a:ea typeface="Roboto"/>
                <a:cs typeface="Roboto"/>
                <a:sym typeface="Roboto"/>
              </a:rPr>
              <a:t> </a:t>
            </a:r>
            <a:r>
              <a:rPr lang="en-GB" sz="2400" dirty="0" err="1">
                <a:ea typeface="Roboto"/>
                <a:cs typeface="Roboto"/>
                <a:sym typeface="Roboto"/>
              </a:rPr>
              <a:t>biblioteka</a:t>
            </a:r>
            <a:r>
              <a:rPr lang="en-GB" sz="2400" dirty="0">
                <a:ea typeface="Roboto"/>
                <a:cs typeface="Roboto"/>
                <a:sym typeface="Roboto"/>
              </a:rPr>
              <a:t> </a:t>
            </a:r>
            <a:br>
              <a:rPr lang="en-GB" sz="2400" dirty="0">
                <a:ea typeface="Roboto"/>
                <a:cs typeface="Roboto"/>
                <a:sym typeface="Roboto"/>
              </a:rPr>
            </a:br>
            <a:r>
              <a:rPr lang="en-GB" sz="2400" dirty="0" err="1">
                <a:ea typeface="Roboto"/>
                <a:cs typeface="Roboto"/>
                <a:sym typeface="Roboto"/>
              </a:rPr>
              <a:t>Österreichische</a:t>
            </a:r>
            <a:r>
              <a:rPr lang="en-GB" sz="2400" dirty="0">
                <a:ea typeface="Roboto"/>
                <a:cs typeface="Roboto"/>
                <a:sym typeface="Roboto"/>
              </a:rPr>
              <a:t> </a:t>
            </a:r>
            <a:r>
              <a:rPr lang="en-GB" sz="2400" dirty="0" err="1">
                <a:ea typeface="Roboto"/>
                <a:cs typeface="Roboto"/>
                <a:sym typeface="Roboto"/>
              </a:rPr>
              <a:t>Nationalbibliothek</a:t>
            </a:r>
            <a:endParaRPr lang="en-GB" sz="2400" dirty="0">
              <a:ea typeface="Roboto"/>
              <a:cs typeface="Roboto"/>
              <a:sym typeface="Roboto"/>
            </a:endParaRPr>
          </a:p>
          <a:p>
            <a:pPr marL="0" lvl="0" indent="0">
              <a:spcBef>
                <a:spcPts val="0"/>
              </a:spcBef>
              <a:spcAft>
                <a:spcPts val="0"/>
              </a:spcAft>
              <a:buClr>
                <a:schemeClr val="dk1"/>
              </a:buClr>
              <a:buSzPts val="1100"/>
              <a:buFont typeface="Arial"/>
              <a:buNone/>
            </a:pPr>
            <a:r>
              <a:rPr lang="en-GB" sz="2400" dirty="0" err="1">
                <a:ea typeface="Roboto"/>
                <a:cs typeface="Roboto"/>
                <a:sym typeface="Roboto"/>
              </a:rPr>
              <a:t>Preservica</a:t>
            </a:r>
            <a:r>
              <a:rPr lang="en-GB" sz="2400" dirty="0">
                <a:ea typeface="Roboto"/>
                <a:cs typeface="Roboto"/>
                <a:sym typeface="Roboto"/>
              </a:rPr>
              <a:t/>
            </a:r>
            <a:br>
              <a:rPr lang="en-GB" sz="2400" dirty="0">
                <a:ea typeface="Roboto"/>
                <a:cs typeface="Roboto"/>
                <a:sym typeface="Roboto"/>
              </a:rPr>
            </a:br>
            <a:r>
              <a:rPr lang="en-GB" sz="2400" dirty="0">
                <a:ea typeface="Roboto"/>
                <a:cs typeface="Roboto"/>
                <a:sym typeface="Roboto"/>
              </a:rPr>
              <a:t>Yale University Library</a:t>
            </a:r>
            <a:br>
              <a:rPr lang="en-GB" sz="2400" dirty="0">
                <a:ea typeface="Roboto"/>
                <a:cs typeface="Roboto"/>
                <a:sym typeface="Roboto"/>
              </a:rPr>
            </a:br>
            <a:r>
              <a:rPr lang="en-GB" sz="2400" dirty="0">
                <a:ea typeface="Roboto"/>
                <a:cs typeface="Roboto"/>
                <a:sym typeface="Roboto"/>
              </a:rPr>
              <a:t>Albert-</a:t>
            </a:r>
            <a:r>
              <a:rPr lang="en-GB" sz="2400" dirty="0" err="1">
                <a:ea typeface="Roboto"/>
                <a:cs typeface="Roboto"/>
                <a:sym typeface="Roboto"/>
              </a:rPr>
              <a:t>Ludwigs</a:t>
            </a:r>
            <a:r>
              <a:rPr lang="en-GB" sz="2400" dirty="0">
                <a:ea typeface="Roboto"/>
                <a:cs typeface="Roboto"/>
                <a:sym typeface="Roboto"/>
              </a:rPr>
              <a:t> </a:t>
            </a:r>
            <a:r>
              <a:rPr lang="en-GB" sz="2400" dirty="0" err="1">
                <a:ea typeface="Roboto"/>
                <a:cs typeface="Roboto"/>
                <a:sym typeface="Roboto"/>
              </a:rPr>
              <a:t>Universitat</a:t>
            </a:r>
            <a:r>
              <a:rPr lang="en-GB" sz="2400" dirty="0">
                <a:ea typeface="Roboto"/>
                <a:cs typeface="Roboto"/>
                <a:sym typeface="Roboto"/>
              </a:rPr>
              <a:t/>
            </a:r>
            <a:br>
              <a:rPr lang="en-GB" sz="2400" dirty="0">
                <a:ea typeface="Roboto"/>
                <a:cs typeface="Roboto"/>
                <a:sym typeface="Roboto"/>
              </a:rPr>
            </a:br>
            <a:r>
              <a:rPr lang="en-GB" sz="2400" dirty="0">
                <a:ea typeface="Roboto"/>
                <a:cs typeface="Roboto"/>
                <a:sym typeface="Roboto"/>
              </a:rPr>
              <a:t>University of North Carolina</a:t>
            </a:r>
            <a:br>
              <a:rPr lang="en-GB" sz="2400" dirty="0">
                <a:ea typeface="Roboto"/>
                <a:cs typeface="Roboto"/>
                <a:sym typeface="Roboto"/>
              </a:rPr>
            </a:br>
            <a:r>
              <a:rPr lang="en-GB" sz="2400" dirty="0">
                <a:ea typeface="Roboto"/>
                <a:cs typeface="Roboto"/>
                <a:sym typeface="Roboto"/>
              </a:rPr>
              <a:t>Portico</a:t>
            </a:r>
            <a:br>
              <a:rPr lang="en-GB" sz="2400" dirty="0">
                <a:ea typeface="Roboto"/>
                <a:cs typeface="Roboto"/>
                <a:sym typeface="Roboto"/>
              </a:rPr>
            </a:br>
            <a:r>
              <a:rPr lang="en-GB" sz="2400" dirty="0">
                <a:ea typeface="Roboto"/>
                <a:cs typeface="Roboto"/>
                <a:sym typeface="Roboto"/>
              </a:rPr>
              <a:t>PSNC (Poznan Supercomputing &amp; Networking Centre)</a:t>
            </a:r>
            <a:br>
              <a:rPr lang="en-GB" sz="2400" dirty="0">
                <a:ea typeface="Roboto"/>
                <a:cs typeface="Roboto"/>
                <a:sym typeface="Roboto"/>
              </a:rPr>
            </a:br>
            <a:r>
              <a:rPr lang="en-GB" sz="2400" dirty="0" err="1">
                <a:ea typeface="Roboto"/>
                <a:cs typeface="Roboto"/>
                <a:sym typeface="Roboto"/>
              </a:rPr>
              <a:t>Artefectual</a:t>
            </a:r>
            <a:r>
              <a:rPr lang="en-GB" sz="2400" dirty="0">
                <a:ea typeface="Roboto"/>
                <a:cs typeface="Roboto"/>
                <a:sym typeface="Roboto"/>
              </a:rPr>
              <a:t/>
            </a:r>
            <a:br>
              <a:rPr lang="en-GB" sz="2400" dirty="0">
                <a:ea typeface="Roboto"/>
                <a:cs typeface="Roboto"/>
                <a:sym typeface="Roboto"/>
              </a:rPr>
            </a:br>
            <a:r>
              <a:rPr lang="en-GB" sz="2400" dirty="0" err="1">
                <a:ea typeface="Roboto"/>
                <a:cs typeface="Roboto"/>
                <a:sym typeface="Roboto"/>
              </a:rPr>
              <a:t>Biblioteca</a:t>
            </a:r>
            <a:r>
              <a:rPr lang="en-GB" sz="2400" dirty="0">
                <a:ea typeface="Roboto"/>
                <a:cs typeface="Roboto"/>
                <a:sym typeface="Roboto"/>
              </a:rPr>
              <a:t> Nacional de Portugal</a:t>
            </a:r>
            <a:br>
              <a:rPr lang="en-GB" sz="2400" dirty="0">
                <a:ea typeface="Roboto"/>
                <a:cs typeface="Roboto"/>
                <a:sym typeface="Roboto"/>
              </a:rPr>
            </a:br>
            <a:r>
              <a:rPr lang="en-GB" sz="2400" dirty="0" err="1">
                <a:ea typeface="Roboto"/>
                <a:cs typeface="Roboto"/>
                <a:sym typeface="Roboto"/>
              </a:rPr>
              <a:t>Arcsys</a:t>
            </a:r>
            <a:r>
              <a:rPr lang="en-GB" sz="2400" dirty="0">
                <a:ea typeface="Roboto"/>
                <a:cs typeface="Roboto"/>
                <a:sym typeface="Roboto"/>
              </a:rPr>
              <a:t> Software</a:t>
            </a:r>
          </a:p>
          <a:p>
            <a:endParaRPr lang="en-GB" dirty="0"/>
          </a:p>
        </p:txBody>
      </p:sp>
      <p:sp>
        <p:nvSpPr>
          <p:cNvPr id="6" name="TextBox 5"/>
          <p:cNvSpPr txBox="1"/>
          <p:nvPr/>
        </p:nvSpPr>
        <p:spPr>
          <a:xfrm>
            <a:off x="899592" y="6165304"/>
            <a:ext cx="7920880" cy="646331"/>
          </a:xfrm>
          <a:prstGeom prst="rect">
            <a:avLst/>
          </a:prstGeom>
          <a:noFill/>
        </p:spPr>
        <p:txBody>
          <a:bodyPr wrap="square" rtlCol="0">
            <a:spAutoFit/>
          </a:bodyPr>
          <a:lstStyle/>
          <a:p>
            <a:pPr algn="ctr"/>
            <a:r>
              <a:rPr lang="en-GB" b="1" dirty="0"/>
              <a:t>We welcome any organisation with a mandate to preserve digital information </a:t>
            </a:r>
          </a:p>
          <a:p>
            <a:pPr algn="ctr"/>
            <a:r>
              <a:rPr lang="en-GB" b="1" dirty="0"/>
              <a:t>for the long term</a:t>
            </a:r>
          </a:p>
        </p:txBody>
      </p:sp>
    </p:spTree>
    <p:extLst>
      <p:ext uri="{BB962C8B-B14F-4D97-AF65-F5344CB8AC3E}">
        <p14:creationId xmlns:p14="http://schemas.microsoft.com/office/powerpoint/2010/main" val="2926554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does OPF do?</a:t>
            </a:r>
            <a:endParaRPr lang="en-GB" dirty="0"/>
          </a:p>
        </p:txBody>
      </p:sp>
      <p:sp>
        <p:nvSpPr>
          <p:cNvPr id="5" name="Content Placeholder 4"/>
          <p:cNvSpPr>
            <a:spLocks noGrp="1"/>
          </p:cNvSpPr>
          <p:nvPr>
            <p:ph idx="1"/>
          </p:nvPr>
        </p:nvSpPr>
        <p:spPr>
          <a:xfrm>
            <a:off x="457200" y="1124745"/>
            <a:ext cx="8229600" cy="3888432"/>
          </a:xfrm>
        </p:spPr>
        <p:txBody>
          <a:bodyPr>
            <a:normAutofit fontScale="85000" lnSpcReduction="20000"/>
          </a:bodyPr>
          <a:lstStyle/>
          <a:p>
            <a:r>
              <a:rPr lang="en-GB" dirty="0"/>
              <a:t>Community Knowledge</a:t>
            </a:r>
          </a:p>
          <a:p>
            <a:r>
              <a:rPr lang="en-GB" dirty="0"/>
              <a:t>Sharing knowledge</a:t>
            </a:r>
          </a:p>
          <a:p>
            <a:r>
              <a:rPr lang="en-GB" dirty="0"/>
              <a:t>Develop the OPF reference toolset</a:t>
            </a:r>
          </a:p>
          <a:p>
            <a:r>
              <a:rPr lang="en-GB" dirty="0"/>
              <a:t>Deliver to development roadmaps</a:t>
            </a:r>
          </a:p>
          <a:p>
            <a:r>
              <a:rPr lang="en-GB" dirty="0"/>
              <a:t>Community engagement</a:t>
            </a:r>
          </a:p>
          <a:p>
            <a:r>
              <a:rPr lang="en-GB" dirty="0"/>
              <a:t>Webinars and training</a:t>
            </a:r>
          </a:p>
          <a:p>
            <a:r>
              <a:rPr lang="en-GB" dirty="0"/>
              <a:t>Interest Groups and Tech Clinics</a:t>
            </a:r>
          </a:p>
          <a:p>
            <a:r>
              <a:rPr lang="en-GB" dirty="0"/>
              <a:t>OPF Software Maturity Model</a:t>
            </a:r>
          </a:p>
          <a:p>
            <a:r>
              <a:rPr lang="en-GB" dirty="0"/>
              <a:t>Hosting community services e.g. COPTR</a:t>
            </a:r>
          </a:p>
          <a:p>
            <a:r>
              <a:rPr lang="en-GB" dirty="0"/>
              <a:t>Website, blogs, events</a:t>
            </a:r>
          </a:p>
          <a:p>
            <a:pPr marL="0" indent="0">
              <a:buNone/>
            </a:pPr>
            <a:endParaRPr lang="en-GB" dirty="0"/>
          </a:p>
        </p:txBody>
      </p:sp>
    </p:spTree>
    <p:extLst>
      <p:ext uri="{BB962C8B-B14F-4D97-AF65-F5344CB8AC3E}">
        <p14:creationId xmlns:p14="http://schemas.microsoft.com/office/powerpoint/2010/main" val="286118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1732315" y="1356867"/>
            <a:ext cx="5529392" cy="5271265"/>
          </a:xfrm>
          <a:prstGeom prst="ellipse">
            <a:avLst/>
          </a:prstGeom>
          <a:solidFill>
            <a:srgbClr val="0D8663">
              <a:alpha val="85882"/>
            </a:srgb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rot="470337">
            <a:off x="2077268" y="1754765"/>
            <a:ext cx="4836279" cy="4831030"/>
          </a:xfrm>
          <a:prstGeom prst="rect">
            <a:avLst/>
          </a:prstGeom>
          <a:noFill/>
          <a:ln>
            <a:noFill/>
          </a:ln>
        </p:spPr>
        <p:txBody>
          <a:bodyPr wrap="square" rtlCol="0">
            <a:prstTxWarp prst="textButton">
              <a:avLst/>
            </a:prstTxWarp>
            <a:spAutoFit/>
          </a:bodyPr>
          <a:lstStyle/>
          <a:p>
            <a:r>
              <a:rPr lang="en-US" sz="2400" dirty="0">
                <a:solidFill>
                  <a:schemeClr val="bg1"/>
                </a:solidFill>
              </a:rPr>
              <a:t>Knowledge </a:t>
            </a:r>
            <a:r>
              <a:rPr lang="mr-IN" sz="2400" dirty="0">
                <a:solidFill>
                  <a:schemeClr val="bg1"/>
                </a:solidFill>
              </a:rPr>
              <a:t>–</a:t>
            </a:r>
            <a:r>
              <a:rPr lang="en-US" sz="2400" dirty="0">
                <a:solidFill>
                  <a:schemeClr val="bg1"/>
                </a:solidFill>
              </a:rPr>
              <a:t> Member and Community input and sharing</a:t>
            </a:r>
          </a:p>
        </p:txBody>
      </p:sp>
      <p:sp>
        <p:nvSpPr>
          <p:cNvPr id="15" name="Oval 14"/>
          <p:cNvSpPr/>
          <p:nvPr/>
        </p:nvSpPr>
        <p:spPr>
          <a:xfrm>
            <a:off x="2395291" y="2037388"/>
            <a:ext cx="4200232" cy="3989043"/>
          </a:xfrm>
          <a:prstGeom prst="ellipse">
            <a:avLst/>
          </a:prstGeom>
          <a:solidFill>
            <a:srgbClr val="137DA4"/>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rot="193870">
            <a:off x="3095145" y="2618555"/>
            <a:ext cx="2844842" cy="3228652"/>
          </a:xfrm>
          <a:prstGeom prst="rect">
            <a:avLst/>
          </a:prstGeom>
          <a:noFill/>
          <a:ln w="38100">
            <a:noFill/>
          </a:ln>
        </p:spPr>
        <p:txBody>
          <a:bodyPr wrap="square" rtlCol="0">
            <a:prstTxWarp prst="textCircle">
              <a:avLst/>
            </a:prstTxWarp>
            <a:spAutoFit/>
          </a:bodyPr>
          <a:lstStyle/>
          <a:p>
            <a:r>
              <a:rPr lang="en-US" sz="2000" dirty="0">
                <a:solidFill>
                  <a:schemeClr val="bg1"/>
                </a:solidFill>
              </a:rPr>
              <a:t>Digital Preservation </a:t>
            </a:r>
            <a:r>
              <a:rPr lang="mr-IN" sz="2000" dirty="0">
                <a:solidFill>
                  <a:schemeClr val="bg1"/>
                </a:solidFill>
              </a:rPr>
              <a:t>–</a:t>
            </a:r>
            <a:r>
              <a:rPr lang="en-US" sz="2000" dirty="0">
                <a:solidFill>
                  <a:schemeClr val="bg1"/>
                </a:solidFill>
              </a:rPr>
              <a:t> </a:t>
            </a:r>
            <a:r>
              <a:rPr lang="en-US" sz="2000" dirty="0" smtClean="0">
                <a:solidFill>
                  <a:schemeClr val="bg1"/>
                </a:solidFill>
              </a:rPr>
              <a:t>Process, Policy </a:t>
            </a:r>
            <a:r>
              <a:rPr lang="en-US" sz="2000" dirty="0">
                <a:solidFill>
                  <a:schemeClr val="bg1"/>
                </a:solidFill>
              </a:rPr>
              <a:t>&amp; </a:t>
            </a:r>
            <a:r>
              <a:rPr lang="en-US" sz="2000" dirty="0" smtClean="0">
                <a:solidFill>
                  <a:schemeClr val="bg1"/>
                </a:solidFill>
              </a:rPr>
              <a:t>Best </a:t>
            </a:r>
            <a:r>
              <a:rPr lang="en-US" sz="2000" dirty="0">
                <a:solidFill>
                  <a:schemeClr val="bg1"/>
                </a:solidFill>
              </a:rPr>
              <a:t>Practice</a:t>
            </a:r>
          </a:p>
          <a:p>
            <a:endParaRPr lang="en-GB" dirty="0"/>
          </a:p>
        </p:txBody>
      </p:sp>
      <p:sp>
        <p:nvSpPr>
          <p:cNvPr id="17" name="Oval 16"/>
          <p:cNvSpPr/>
          <p:nvPr/>
        </p:nvSpPr>
        <p:spPr>
          <a:xfrm>
            <a:off x="3134372" y="2676767"/>
            <a:ext cx="2725277" cy="2710284"/>
          </a:xfrm>
          <a:prstGeom prst="ellipse">
            <a:avLst/>
          </a:prstGeom>
          <a:solidFill>
            <a:srgbClr val="C73079"/>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bg1"/>
                </a:solidFill>
              </a:rPr>
              <a:t>Practical Tools</a:t>
            </a:r>
          </a:p>
          <a:p>
            <a:pPr algn="ctr"/>
            <a:r>
              <a:rPr lang="en-US" sz="1800" dirty="0">
                <a:solidFill>
                  <a:schemeClr val="bg1"/>
                </a:solidFill>
              </a:rPr>
              <a:t>- Open Source</a:t>
            </a:r>
          </a:p>
          <a:p>
            <a:pPr algn="ctr"/>
            <a:r>
              <a:rPr lang="en-US" sz="1800" dirty="0">
                <a:solidFill>
                  <a:schemeClr val="bg1"/>
                </a:solidFill>
              </a:rPr>
              <a:t>- Reference Toolset</a:t>
            </a:r>
          </a:p>
          <a:p>
            <a:pPr algn="ctr"/>
            <a:endParaRPr lang="en-US" dirty="0"/>
          </a:p>
        </p:txBody>
      </p:sp>
      <p:sp>
        <p:nvSpPr>
          <p:cNvPr id="18" name="Title 17"/>
          <p:cNvSpPr>
            <a:spLocks noGrp="1"/>
          </p:cNvSpPr>
          <p:nvPr>
            <p:ph type="title"/>
          </p:nvPr>
        </p:nvSpPr>
        <p:spPr/>
        <p:txBody>
          <a:bodyPr>
            <a:normAutofit fontScale="90000"/>
          </a:bodyPr>
          <a:lstStyle/>
          <a:p>
            <a:r>
              <a:rPr lang="en-GB" dirty="0"/>
              <a:t>OPF – Digital Preservation Knowledge and Tools</a:t>
            </a:r>
          </a:p>
        </p:txBody>
      </p:sp>
    </p:spTree>
    <p:extLst>
      <p:ext uri="{BB962C8B-B14F-4D97-AF65-F5344CB8AC3E}">
        <p14:creationId xmlns:p14="http://schemas.microsoft.com/office/powerpoint/2010/main" val="3751597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39552" y="24651"/>
            <a:ext cx="8229600" cy="812061"/>
          </a:xfrm>
        </p:spPr>
        <p:txBody>
          <a:bodyPr/>
          <a:lstStyle/>
          <a:p>
            <a:r>
              <a:rPr lang="en-GB" dirty="0"/>
              <a:t>OPF Reference Toolset </a:t>
            </a:r>
            <a:r>
              <a:rPr lang="mr-IN" dirty="0"/>
              <a:t>–</a:t>
            </a:r>
            <a:r>
              <a:rPr lang="en-GB" dirty="0"/>
              <a:t> generic process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363" b="1858"/>
          <a:stretch/>
        </p:blipFill>
        <p:spPr bwMode="auto">
          <a:xfrm>
            <a:off x="156411" y="1046748"/>
            <a:ext cx="8795084" cy="581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663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OPF Tool Mapping</a:t>
            </a:r>
            <a:endParaRPr lang="en-GB" dirty="0"/>
          </a:p>
        </p:txBody>
      </p:sp>
      <p:sp>
        <p:nvSpPr>
          <p:cNvPr id="5" name="Rectangle 4"/>
          <p:cNvSpPr/>
          <p:nvPr/>
        </p:nvSpPr>
        <p:spPr>
          <a:xfrm>
            <a:off x="5410376" y="4863961"/>
            <a:ext cx="1321864" cy="655427"/>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Information Packaging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TBA</a:t>
            </a:r>
          </a:p>
        </p:txBody>
      </p:sp>
      <p:sp>
        <p:nvSpPr>
          <p:cNvPr id="6" name="Rectangle 5"/>
          <p:cNvSpPr/>
          <p:nvPr/>
        </p:nvSpPr>
        <p:spPr>
          <a:xfrm>
            <a:off x="5410376" y="5658583"/>
            <a:ext cx="1321864" cy="655427"/>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Cross Check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TBA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p:txBody>
      </p:sp>
      <p:sp>
        <p:nvSpPr>
          <p:cNvPr id="7" name="Rectangle 6"/>
          <p:cNvSpPr/>
          <p:nvPr/>
        </p:nvSpPr>
        <p:spPr>
          <a:xfrm>
            <a:off x="6884640" y="4896244"/>
            <a:ext cx="1321864" cy="655427"/>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Quality check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E-ARK CEF SIP validator</a:t>
            </a: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p:txBody>
      </p:sp>
      <p:grpSp>
        <p:nvGrpSpPr>
          <p:cNvPr id="8" name="Group 7"/>
          <p:cNvGrpSpPr/>
          <p:nvPr/>
        </p:nvGrpSpPr>
        <p:grpSpPr>
          <a:xfrm>
            <a:off x="379188" y="3717032"/>
            <a:ext cx="1040807" cy="864096"/>
            <a:chOff x="379188" y="3717032"/>
            <a:chExt cx="1040807" cy="864096"/>
          </a:xfrm>
        </p:grpSpPr>
        <p:sp>
          <p:nvSpPr>
            <p:cNvPr id="9" name="Rectangle 8"/>
            <p:cNvSpPr/>
            <p:nvPr/>
          </p:nvSpPr>
          <p:spPr>
            <a:xfrm>
              <a:off x="379188" y="3717032"/>
              <a:ext cx="1040807" cy="864096"/>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Disk image explosion/analysis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srgbClr val="9BBB59">
                      <a:lumMod val="50000"/>
                    </a:srgbClr>
                  </a:solidFill>
                  <a:effectLst/>
                  <a:uLnTx/>
                  <a:uFillTx/>
                  <a:latin typeface="Calibri"/>
                  <a:ea typeface="+mn-ea"/>
                  <a:cs typeface="+mn-cs"/>
                </a:rPr>
                <a:t>Recommended by OPF</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p:txBody>
        </p:sp>
        <p:pic>
          <p:nvPicPr>
            <p:cNvPr id="10" name="Picture 2" descr="https://lh6.googleusercontent.com/uL8JYD2x5xkqFHQjfNsdolDMcRlF0KtIth-FQVT1ilFGqDg2-fk-eG0uN4woPVJ9_7C6xoB34NNYABjqmLZ5uWBMP-HRvkJvEtbJXjTvtfbGXbV-pbdBKT-XjyhliGa-MTf1vMFs5KnC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683" y="4337547"/>
              <a:ext cx="750446" cy="1224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547664" y="4863961"/>
            <a:ext cx="1224136" cy="1589506"/>
            <a:chOff x="1547664" y="4863961"/>
            <a:chExt cx="1224136" cy="1589506"/>
          </a:xfrm>
        </p:grpSpPr>
        <p:sp>
          <p:nvSpPr>
            <p:cNvPr id="12" name="Rectangle 11"/>
            <p:cNvSpPr/>
            <p:nvPr/>
          </p:nvSpPr>
          <p:spPr>
            <a:xfrm>
              <a:off x="1547664" y="4863961"/>
              <a:ext cx="1224136" cy="1589506"/>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Identification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srgbClr val="9BBB59">
                      <a:lumMod val="50000"/>
                    </a:srgbClr>
                  </a:solidFill>
                  <a:effectLst/>
                  <a:uLnTx/>
                  <a:uFillTx/>
                  <a:latin typeface="Calibri"/>
                  <a:ea typeface="+mn-ea"/>
                  <a:cs typeface="+mn-cs"/>
                </a:rPr>
                <a:t>Maintained through OPF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Format Sniff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srgbClr val="9BBB59">
                      <a:lumMod val="50000"/>
                    </a:srgbClr>
                  </a:solidFill>
                  <a:effectLst/>
                  <a:uLnTx/>
                  <a:uFillTx/>
                  <a:latin typeface="Calibri"/>
                  <a:ea typeface="+mn-ea"/>
                  <a:cs typeface="+mn-cs"/>
                </a:rPr>
                <a:t>Recommended by OPF</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DROID</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PRONOM</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FILE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p:txBody>
        </p:sp>
        <p:pic>
          <p:nvPicPr>
            <p:cNvPr id="13" name="Picture 4" descr="https://lh3.googleusercontent.com/L90UzN1gSx59DjuRej3mozmDjW1RPt9t1NjWqolF6kw5fYdMOT-CovIeTxMz7ql0E6JrjJwTmRTDcMUZRRlYl9WF-3i28cjLZLHjdCK_j2nQOamKMNOv-sOu8YywEGPR0mF-Uhd1yaac4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1" y="5148465"/>
              <a:ext cx="576064" cy="27456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p:cNvSpPr/>
          <p:nvPr/>
        </p:nvSpPr>
        <p:spPr>
          <a:xfrm>
            <a:off x="1842864" y="116632"/>
            <a:ext cx="1321864" cy="864096"/>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Transform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Database archiving / Extraction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srgbClr val="9BBB59">
                    <a:lumMod val="50000"/>
                  </a:srgbClr>
                </a:solidFill>
                <a:effectLst/>
                <a:uLnTx/>
                <a:uFillTx/>
                <a:latin typeface="Calibri"/>
                <a:ea typeface="+mn-ea"/>
                <a:cs typeface="+mn-cs"/>
              </a:rPr>
              <a:t>Recommended by OPF</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SIARD (SQL database to XML format)</a:t>
            </a:r>
          </a:p>
        </p:txBody>
      </p:sp>
      <p:grpSp>
        <p:nvGrpSpPr>
          <p:cNvPr id="15" name="Group 14"/>
          <p:cNvGrpSpPr/>
          <p:nvPr/>
        </p:nvGrpSpPr>
        <p:grpSpPr>
          <a:xfrm>
            <a:off x="98130" y="692697"/>
            <a:ext cx="1601170" cy="545554"/>
            <a:chOff x="98130" y="692697"/>
            <a:chExt cx="1601170" cy="545554"/>
          </a:xfrm>
        </p:grpSpPr>
        <p:sp>
          <p:nvSpPr>
            <p:cNvPr id="16" name="Rectangle 15"/>
            <p:cNvSpPr/>
            <p:nvPr/>
          </p:nvSpPr>
          <p:spPr>
            <a:xfrm>
              <a:off x="98130" y="692697"/>
              <a:ext cx="1338239" cy="545554"/>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Derivative check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srgbClr val="9BBB59">
                      <a:lumMod val="50000"/>
                    </a:srgbClr>
                  </a:solidFill>
                  <a:effectLst/>
                  <a:uLnTx/>
                  <a:uFillTx/>
                  <a:latin typeface="Calibri"/>
                  <a:ea typeface="+mn-ea"/>
                  <a:cs typeface="+mn-cs"/>
                </a:rPr>
                <a:t>Maintained through OPF</a:t>
              </a: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err="1" smtClean="0">
                  <a:ln>
                    <a:noFill/>
                  </a:ln>
                  <a:solidFill>
                    <a:prstClr val="black"/>
                  </a:solidFill>
                  <a:effectLst/>
                  <a:uLnTx/>
                  <a:uFillTx/>
                  <a:latin typeface="Calibri"/>
                  <a:ea typeface="+mn-ea"/>
                  <a:cs typeface="+mn-cs"/>
                </a:rPr>
                <a:t>xcorrsound</a:t>
              </a: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p:txBody>
        </p:sp>
        <p:sp>
          <p:nvSpPr>
            <p:cNvPr id="17" name="TextBox 16"/>
            <p:cNvSpPr txBox="1"/>
            <p:nvPr/>
          </p:nvSpPr>
          <p:spPr>
            <a:xfrm>
              <a:off x="691188" y="966033"/>
              <a:ext cx="1008112" cy="2154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Calibri"/>
                  <a:ea typeface="+mn-ea"/>
                  <a:cs typeface="+mn-cs"/>
                </a:rPr>
                <a:t>WAV, MP3</a:t>
              </a:r>
            </a:p>
          </p:txBody>
        </p:sp>
      </p:grpSp>
      <p:grpSp>
        <p:nvGrpSpPr>
          <p:cNvPr id="18" name="Group 17"/>
          <p:cNvGrpSpPr/>
          <p:nvPr/>
        </p:nvGrpSpPr>
        <p:grpSpPr>
          <a:xfrm>
            <a:off x="807610" y="2712065"/>
            <a:ext cx="435841" cy="606141"/>
            <a:chOff x="147551" y="2607675"/>
            <a:chExt cx="511858" cy="846153"/>
          </a:xfrm>
        </p:grpSpPr>
        <p:sp>
          <p:nvSpPr>
            <p:cNvPr id="19" name="Rectangle 18"/>
            <p:cNvSpPr/>
            <p:nvPr/>
          </p:nvSpPr>
          <p:spPr>
            <a:xfrm>
              <a:off x="147551" y="2607675"/>
              <a:ext cx="507957" cy="384868"/>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T</a:t>
              </a:r>
              <a:r>
                <a:rPr kumimoji="0" lang="en-GB" sz="800" b="0" i="0" u="none" strike="noStrike" kern="1200" cap="none" spc="0" normalizeH="0" baseline="0" noProof="0" dirty="0" smtClean="0">
                  <a:ln>
                    <a:noFill/>
                  </a:ln>
                  <a:solidFill>
                    <a:prstClr val="white"/>
                  </a:solidFill>
                  <a:effectLst/>
                  <a:uLnTx/>
                  <a:uFillTx/>
                  <a:latin typeface="Calibri"/>
                  <a:ea typeface="+mn-ea"/>
                  <a:cs typeface="+mn-cs"/>
                </a:rPr>
                <a:t>hing</a:t>
              </a:r>
            </a:p>
          </p:txBody>
        </p:sp>
        <p:sp>
          <p:nvSpPr>
            <p:cNvPr id="20" name="Rectangle 19"/>
            <p:cNvSpPr/>
            <p:nvPr/>
          </p:nvSpPr>
          <p:spPr>
            <a:xfrm>
              <a:off x="147551" y="3068960"/>
              <a:ext cx="511858" cy="384868"/>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Meta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Thing</a:t>
              </a:r>
            </a:p>
          </p:txBody>
        </p:sp>
      </p:grpSp>
      <p:sp>
        <p:nvSpPr>
          <p:cNvPr id="21" name="Rectangle 20"/>
          <p:cNvSpPr/>
          <p:nvPr/>
        </p:nvSpPr>
        <p:spPr>
          <a:xfrm>
            <a:off x="5476296" y="2564904"/>
            <a:ext cx="1103651" cy="655434"/>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Package,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Quality Assurance,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Review,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Cross Check</a:t>
            </a:r>
          </a:p>
        </p:txBody>
      </p:sp>
      <p:grpSp>
        <p:nvGrpSpPr>
          <p:cNvPr id="22" name="Group 21"/>
          <p:cNvGrpSpPr/>
          <p:nvPr/>
        </p:nvGrpSpPr>
        <p:grpSpPr>
          <a:xfrm>
            <a:off x="2919498" y="2681426"/>
            <a:ext cx="490460" cy="618995"/>
            <a:chOff x="2627784" y="2564903"/>
            <a:chExt cx="576004" cy="864097"/>
          </a:xfrm>
        </p:grpSpPr>
        <p:sp>
          <p:nvSpPr>
            <p:cNvPr id="23" name="Rectangle 22"/>
            <p:cNvSpPr/>
            <p:nvPr/>
          </p:nvSpPr>
          <p:spPr>
            <a:xfrm>
              <a:off x="2699792" y="2564903"/>
              <a:ext cx="360039" cy="288031"/>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T</a:t>
              </a:r>
            </a:p>
          </p:txBody>
        </p:sp>
        <p:sp>
          <p:nvSpPr>
            <p:cNvPr id="24" name="Rectangle 23"/>
            <p:cNvSpPr/>
            <p:nvPr/>
          </p:nvSpPr>
          <p:spPr>
            <a:xfrm>
              <a:off x="2699792" y="3128175"/>
              <a:ext cx="360040" cy="3008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T+</a:t>
              </a:r>
            </a:p>
          </p:txBody>
        </p:sp>
        <p:sp>
          <p:nvSpPr>
            <p:cNvPr id="25" name="Right Arrow 24"/>
            <p:cNvSpPr/>
            <p:nvPr/>
          </p:nvSpPr>
          <p:spPr>
            <a:xfrm>
              <a:off x="2627784" y="2935763"/>
              <a:ext cx="576004"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26" name="Group 25"/>
          <p:cNvGrpSpPr/>
          <p:nvPr/>
        </p:nvGrpSpPr>
        <p:grpSpPr>
          <a:xfrm>
            <a:off x="4820230" y="2681426"/>
            <a:ext cx="490460" cy="618994"/>
            <a:chOff x="4860032" y="2564904"/>
            <a:chExt cx="576004" cy="864096"/>
          </a:xfrm>
        </p:grpSpPr>
        <p:sp>
          <p:nvSpPr>
            <p:cNvPr id="27" name="Rectangle 26"/>
            <p:cNvSpPr/>
            <p:nvPr/>
          </p:nvSpPr>
          <p:spPr>
            <a:xfrm>
              <a:off x="4931980" y="2564904"/>
              <a:ext cx="360040" cy="28803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T</a:t>
              </a:r>
            </a:p>
          </p:txBody>
        </p:sp>
        <p:sp>
          <p:nvSpPr>
            <p:cNvPr id="28" name="Rectangle 27"/>
            <p:cNvSpPr/>
            <p:nvPr/>
          </p:nvSpPr>
          <p:spPr>
            <a:xfrm>
              <a:off x="4931980" y="3128175"/>
              <a:ext cx="360040" cy="3008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T+</a:t>
              </a:r>
            </a:p>
          </p:txBody>
        </p:sp>
        <p:sp>
          <p:nvSpPr>
            <p:cNvPr id="29" name="Right Arrow 28"/>
            <p:cNvSpPr/>
            <p:nvPr/>
          </p:nvSpPr>
          <p:spPr>
            <a:xfrm>
              <a:off x="4860032" y="2925543"/>
              <a:ext cx="576004"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30" name="Group 29"/>
          <p:cNvGrpSpPr/>
          <p:nvPr/>
        </p:nvGrpSpPr>
        <p:grpSpPr>
          <a:xfrm>
            <a:off x="6659648" y="2631267"/>
            <a:ext cx="1716790" cy="561406"/>
            <a:chOff x="7020272" y="2494883"/>
            <a:chExt cx="2016224" cy="783704"/>
          </a:xfrm>
        </p:grpSpPr>
        <p:sp>
          <p:nvSpPr>
            <p:cNvPr id="31" name="Rectangle 30"/>
            <p:cNvSpPr/>
            <p:nvPr/>
          </p:nvSpPr>
          <p:spPr>
            <a:xfrm>
              <a:off x="7596336" y="2494883"/>
              <a:ext cx="1440160" cy="783704"/>
            </a:xfrm>
            <a:prstGeom prst="rect">
              <a:avLst/>
            </a:prstGeom>
            <a:solidFill>
              <a:sysClr val="window" lastClr="FFFFFF"/>
            </a:solidFill>
            <a:ln w="25400" cap="flat" cmpd="sng" algn="ctr">
              <a:solidFill>
                <a:srgbClr val="9BBB5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prstClr val="black">
                      <a:lumMod val="85000"/>
                      <a:lumOff val="15000"/>
                    </a:prstClr>
                  </a:solidFill>
                  <a:effectLst/>
                  <a:uLnTx/>
                  <a:uFillTx/>
                  <a:latin typeface="Calibri"/>
                  <a:ea typeface="+mn-ea"/>
                  <a:cs typeface="+mn-cs"/>
                </a:rPr>
                <a:t>Put into a Box (turn into an AIP)</a:t>
              </a:r>
            </a:p>
          </p:txBody>
        </p:sp>
        <p:sp>
          <p:nvSpPr>
            <p:cNvPr id="32" name="Right Arrow 31"/>
            <p:cNvSpPr/>
            <p:nvPr/>
          </p:nvSpPr>
          <p:spPr>
            <a:xfrm>
              <a:off x="7020272" y="2889894"/>
              <a:ext cx="432048"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33" name="Group 32"/>
          <p:cNvGrpSpPr/>
          <p:nvPr/>
        </p:nvGrpSpPr>
        <p:grpSpPr>
          <a:xfrm>
            <a:off x="1328933" y="2727003"/>
            <a:ext cx="1406624" cy="521834"/>
            <a:chOff x="759800" y="2628528"/>
            <a:chExt cx="1651960" cy="728464"/>
          </a:xfrm>
        </p:grpSpPr>
        <p:sp>
          <p:nvSpPr>
            <p:cNvPr id="34" name="Rectangle 33"/>
            <p:cNvSpPr/>
            <p:nvPr/>
          </p:nvSpPr>
          <p:spPr>
            <a:xfrm>
              <a:off x="1187624" y="2628528"/>
              <a:ext cx="1224136" cy="728464"/>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smtClean="0">
                  <a:ln>
                    <a:noFill/>
                  </a:ln>
                  <a:solidFill>
                    <a:prstClr val="white"/>
                  </a:solidFill>
                  <a:effectLst/>
                  <a:uLnTx/>
                  <a:uFillTx/>
                  <a:latin typeface="Calibri"/>
                  <a:ea typeface="+mn-ea"/>
                  <a:cs typeface="+mn-cs"/>
                </a:rPr>
                <a:t>Identify</a:t>
              </a:r>
            </a:p>
          </p:txBody>
        </p:sp>
        <p:sp>
          <p:nvSpPr>
            <p:cNvPr id="35" name="Right Arrow 34"/>
            <p:cNvSpPr/>
            <p:nvPr/>
          </p:nvSpPr>
          <p:spPr>
            <a:xfrm>
              <a:off x="759800" y="2982539"/>
              <a:ext cx="339794"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36" name="Group 35"/>
          <p:cNvGrpSpPr/>
          <p:nvPr/>
        </p:nvGrpSpPr>
        <p:grpSpPr>
          <a:xfrm>
            <a:off x="3593951" y="2455213"/>
            <a:ext cx="1042337" cy="1109128"/>
            <a:chOff x="3419872" y="2249117"/>
            <a:chExt cx="1224136" cy="1548307"/>
          </a:xfrm>
        </p:grpSpPr>
        <p:sp>
          <p:nvSpPr>
            <p:cNvPr id="37" name="Rectangle 36"/>
            <p:cNvSpPr/>
            <p:nvPr/>
          </p:nvSpPr>
          <p:spPr>
            <a:xfrm>
              <a:off x="3419872" y="2249117"/>
              <a:ext cx="1224136" cy="728464"/>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smtClean="0">
                  <a:ln>
                    <a:noFill/>
                  </a:ln>
                  <a:solidFill>
                    <a:prstClr val="white"/>
                  </a:solidFill>
                  <a:effectLst/>
                  <a:uLnTx/>
                  <a:uFillTx/>
                  <a:latin typeface="Calibri"/>
                  <a:ea typeface="+mn-ea"/>
                  <a:cs typeface="+mn-cs"/>
                </a:rPr>
                <a:t>Validate</a:t>
              </a:r>
            </a:p>
          </p:txBody>
        </p:sp>
        <p:sp>
          <p:nvSpPr>
            <p:cNvPr id="38" name="Rectangle 37"/>
            <p:cNvSpPr/>
            <p:nvPr/>
          </p:nvSpPr>
          <p:spPr>
            <a:xfrm>
              <a:off x="3419872" y="3068960"/>
              <a:ext cx="1224136" cy="728464"/>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smtClean="0">
                  <a:ln>
                    <a:noFill/>
                  </a:ln>
                  <a:solidFill>
                    <a:prstClr val="white"/>
                  </a:solidFill>
                  <a:effectLst/>
                  <a:uLnTx/>
                  <a:uFillTx/>
                  <a:latin typeface="Calibri"/>
                  <a:ea typeface="+mn-ea"/>
                  <a:cs typeface="+mn-cs"/>
                </a:rPr>
                <a:t>Characterise</a:t>
              </a:r>
            </a:p>
          </p:txBody>
        </p:sp>
      </p:grpSp>
      <p:grpSp>
        <p:nvGrpSpPr>
          <p:cNvPr id="39" name="Group 38"/>
          <p:cNvGrpSpPr/>
          <p:nvPr/>
        </p:nvGrpSpPr>
        <p:grpSpPr>
          <a:xfrm>
            <a:off x="4636288" y="1222548"/>
            <a:ext cx="1410220" cy="3501261"/>
            <a:chOff x="4644008" y="528357"/>
            <a:chExt cx="1656184" cy="4887647"/>
          </a:xfrm>
        </p:grpSpPr>
        <p:sp>
          <p:nvSpPr>
            <p:cNvPr id="40" name="Oval 39"/>
            <p:cNvSpPr/>
            <p:nvPr/>
          </p:nvSpPr>
          <p:spPr>
            <a:xfrm>
              <a:off x="4644008" y="4725144"/>
              <a:ext cx="1656184" cy="690860"/>
            </a:xfrm>
            <a:prstGeom prst="ellipse">
              <a:avLst/>
            </a:prstGeom>
            <a:solidFill>
              <a:srgbClr val="C730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Quality &amp; Cross Check polices</a:t>
              </a:r>
            </a:p>
          </p:txBody>
        </p:sp>
        <p:sp>
          <p:nvSpPr>
            <p:cNvPr id="41" name="Right Arrow 40"/>
            <p:cNvSpPr/>
            <p:nvPr/>
          </p:nvSpPr>
          <p:spPr>
            <a:xfrm rot="16885534">
              <a:off x="4998815" y="3954031"/>
              <a:ext cx="1139167"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42" name="Right Arrow 41"/>
            <p:cNvSpPr/>
            <p:nvPr/>
          </p:nvSpPr>
          <p:spPr>
            <a:xfrm rot="4683093">
              <a:off x="5080473" y="1742193"/>
              <a:ext cx="923756"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43" name="Oval 42"/>
            <p:cNvSpPr/>
            <p:nvPr/>
          </p:nvSpPr>
          <p:spPr>
            <a:xfrm>
              <a:off x="5139848" y="528357"/>
              <a:ext cx="1154869" cy="690860"/>
            </a:xfrm>
            <a:prstGeom prst="ellipse">
              <a:avLst/>
            </a:prstGeom>
            <a:solidFill>
              <a:srgbClr val="C730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Packaging polices</a:t>
              </a:r>
            </a:p>
          </p:txBody>
        </p:sp>
      </p:grpSp>
      <p:grpSp>
        <p:nvGrpSpPr>
          <p:cNvPr id="44" name="Group 43"/>
          <p:cNvGrpSpPr/>
          <p:nvPr/>
        </p:nvGrpSpPr>
        <p:grpSpPr>
          <a:xfrm>
            <a:off x="2735556" y="1237106"/>
            <a:ext cx="1471560" cy="3491744"/>
            <a:chOff x="2411760" y="548680"/>
            <a:chExt cx="1728222" cy="4874361"/>
          </a:xfrm>
        </p:grpSpPr>
        <p:sp>
          <p:nvSpPr>
            <p:cNvPr id="45" name="Oval 44"/>
            <p:cNvSpPr/>
            <p:nvPr/>
          </p:nvSpPr>
          <p:spPr>
            <a:xfrm>
              <a:off x="2771800" y="548680"/>
              <a:ext cx="1163072" cy="690860"/>
            </a:xfrm>
            <a:prstGeom prst="ellipse">
              <a:avLst/>
            </a:prstGeom>
            <a:solidFill>
              <a:srgbClr val="C730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50" b="0" i="0" u="none" strike="noStrike" kern="1200" cap="none" spc="0" normalizeH="0" baseline="0" noProof="0" dirty="0" smtClean="0">
                <a:ln>
                  <a:noFill/>
                </a:ln>
                <a:solidFill>
                  <a:prstClr val="white"/>
                </a:solidFill>
                <a:effectLst/>
                <a:uLnTx/>
                <a:uFillTx/>
                <a:latin typeface="Calibri"/>
                <a:ea typeface="+mn-ea"/>
                <a:cs typeface="+mn-cs"/>
              </a:endParaRPr>
            </a:p>
          </p:txBody>
        </p:sp>
        <p:sp>
          <p:nvSpPr>
            <p:cNvPr id="46" name="Right Arrow 45"/>
            <p:cNvSpPr/>
            <p:nvPr/>
          </p:nvSpPr>
          <p:spPr>
            <a:xfrm rot="16811096">
              <a:off x="2985777" y="4169773"/>
              <a:ext cx="722763"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47" name="Right Arrow 46"/>
            <p:cNvSpPr/>
            <p:nvPr/>
          </p:nvSpPr>
          <p:spPr>
            <a:xfrm rot="4683093">
              <a:off x="3056874" y="1691286"/>
              <a:ext cx="833287"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48" name="Oval 47"/>
            <p:cNvSpPr/>
            <p:nvPr/>
          </p:nvSpPr>
          <p:spPr>
            <a:xfrm>
              <a:off x="2411760" y="4732181"/>
              <a:ext cx="1656184" cy="690860"/>
            </a:xfrm>
            <a:prstGeom prst="ellipse">
              <a:avLst/>
            </a:prstGeom>
            <a:solidFill>
              <a:srgbClr val="C730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Characterisation polices</a:t>
              </a:r>
            </a:p>
          </p:txBody>
        </p:sp>
        <p:sp>
          <p:nvSpPr>
            <p:cNvPr id="49" name="TextBox 48"/>
            <p:cNvSpPr txBox="1"/>
            <p:nvPr/>
          </p:nvSpPr>
          <p:spPr>
            <a:xfrm>
              <a:off x="2627784" y="678469"/>
              <a:ext cx="1512198" cy="5155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Validation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smtClean="0">
                  <a:ln>
                    <a:noFill/>
                  </a:ln>
                  <a:solidFill>
                    <a:prstClr val="white"/>
                  </a:solidFill>
                  <a:effectLst/>
                  <a:uLnTx/>
                  <a:uFillTx/>
                  <a:latin typeface="Calibri"/>
                  <a:ea typeface="+mn-ea"/>
                  <a:cs typeface="+mn-cs"/>
                </a:rPr>
                <a:t>polices</a:t>
              </a:r>
            </a:p>
          </p:txBody>
        </p:sp>
      </p:grpSp>
      <p:grpSp>
        <p:nvGrpSpPr>
          <p:cNvPr id="50" name="Group 49"/>
          <p:cNvGrpSpPr/>
          <p:nvPr/>
        </p:nvGrpSpPr>
        <p:grpSpPr>
          <a:xfrm>
            <a:off x="4185349" y="1443438"/>
            <a:ext cx="803469" cy="940472"/>
            <a:chOff x="4114418" y="836712"/>
            <a:chExt cx="943606" cy="1312868"/>
          </a:xfrm>
        </p:grpSpPr>
        <p:sp>
          <p:nvSpPr>
            <p:cNvPr id="51" name="Rectangle 50"/>
            <p:cNvSpPr/>
            <p:nvPr/>
          </p:nvSpPr>
          <p:spPr>
            <a:xfrm>
              <a:off x="4114418" y="836712"/>
              <a:ext cx="943606" cy="432048"/>
            </a:xfrm>
            <a:prstGeom prst="rect">
              <a:avLst/>
            </a:prstGeom>
            <a:solidFill>
              <a:sysClr val="window" lastClr="FFFFFF"/>
            </a:solidFill>
            <a:ln w="25400" cap="flat" cmpd="sng" algn="ctr">
              <a:solidFill>
                <a:srgbClr val="990033"/>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lumMod val="85000"/>
                      <a:lumOff val="15000"/>
                    </a:prstClr>
                  </a:solidFill>
                  <a:effectLst/>
                  <a:uLnTx/>
                  <a:uFillTx/>
                  <a:latin typeface="Calibri"/>
                  <a:ea typeface="+mn-ea"/>
                  <a:cs typeface="+mn-cs"/>
                </a:rPr>
                <a:t>Fix/transform*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lumMod val="85000"/>
                      <a:lumOff val="15000"/>
                    </a:prstClr>
                  </a:solidFill>
                  <a:effectLst/>
                  <a:uLnTx/>
                  <a:uFillTx/>
                  <a:latin typeface="Calibri"/>
                  <a:ea typeface="+mn-ea"/>
                  <a:cs typeface="+mn-cs"/>
                </a:rPr>
                <a:t>(redact…)</a:t>
              </a:r>
            </a:p>
          </p:txBody>
        </p:sp>
        <p:sp>
          <p:nvSpPr>
            <p:cNvPr id="52" name="Right Arrow 51"/>
            <p:cNvSpPr/>
            <p:nvPr/>
          </p:nvSpPr>
          <p:spPr>
            <a:xfrm rot="16200000">
              <a:off x="4181815" y="1696393"/>
              <a:ext cx="808813" cy="97562"/>
            </a:xfrm>
            <a:prstGeom prst="rightArrow">
              <a:avLst/>
            </a:prstGeom>
            <a:solidFill>
              <a:sysClr val="window" lastClr="FFFFFF">
                <a:lumMod val="50000"/>
              </a:sys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53" name="Group 52"/>
          <p:cNvGrpSpPr/>
          <p:nvPr/>
        </p:nvGrpSpPr>
        <p:grpSpPr>
          <a:xfrm>
            <a:off x="6169136" y="1407948"/>
            <a:ext cx="858396" cy="1126048"/>
            <a:chOff x="6444208" y="787169"/>
            <a:chExt cx="936104" cy="1571927"/>
          </a:xfrm>
        </p:grpSpPr>
        <p:sp>
          <p:nvSpPr>
            <p:cNvPr id="54" name="Rectangle 53"/>
            <p:cNvSpPr/>
            <p:nvPr/>
          </p:nvSpPr>
          <p:spPr>
            <a:xfrm>
              <a:off x="6444208" y="787169"/>
              <a:ext cx="936104" cy="432048"/>
            </a:xfrm>
            <a:prstGeom prst="rect">
              <a:avLst/>
            </a:prstGeom>
            <a:solidFill>
              <a:sysClr val="window" lastClr="FFFFFF"/>
            </a:solidFill>
            <a:ln w="25400" cap="flat" cmpd="sng" algn="ctr">
              <a:solidFill>
                <a:srgbClr val="990033"/>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lumMod val="85000"/>
                      <a:lumOff val="15000"/>
                    </a:prstClr>
                  </a:solidFill>
                  <a:effectLst/>
                  <a:uLnTx/>
                  <a:uFillTx/>
                  <a:latin typeface="Calibri"/>
                  <a:ea typeface="+mn-ea"/>
                  <a:cs typeface="+mn-cs"/>
                </a:rPr>
                <a:t>Fix/transform*</a:t>
              </a:r>
            </a:p>
          </p:txBody>
        </p:sp>
        <p:sp>
          <p:nvSpPr>
            <p:cNvPr id="55" name="Right Arrow 54"/>
            <p:cNvSpPr/>
            <p:nvPr/>
          </p:nvSpPr>
          <p:spPr>
            <a:xfrm rot="17075912">
              <a:off x="6314698" y="1786448"/>
              <a:ext cx="1047734" cy="97562"/>
            </a:xfrm>
            <a:prstGeom prst="rightArrow">
              <a:avLst/>
            </a:prstGeom>
            <a:solidFill>
              <a:sysClr val="window" lastClr="FFFFFF">
                <a:lumMod val="50000"/>
              </a:sys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56" name="Group 55"/>
          <p:cNvGrpSpPr/>
          <p:nvPr/>
        </p:nvGrpSpPr>
        <p:grpSpPr>
          <a:xfrm>
            <a:off x="7921972" y="3104145"/>
            <a:ext cx="1008112" cy="836524"/>
            <a:chOff x="7921972" y="3104145"/>
            <a:chExt cx="1008112" cy="836524"/>
          </a:xfrm>
        </p:grpSpPr>
        <p:sp>
          <p:nvSpPr>
            <p:cNvPr id="57" name="Curved Down Arrow 56"/>
            <p:cNvSpPr/>
            <p:nvPr/>
          </p:nvSpPr>
          <p:spPr>
            <a:xfrm rot="5400000">
              <a:off x="8138196" y="3342387"/>
              <a:ext cx="836524" cy="360040"/>
            </a:xfrm>
            <a:prstGeom prst="curvedDownArrow">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black"/>
                </a:solidFill>
                <a:effectLst/>
                <a:uLnTx/>
                <a:uFillTx/>
                <a:latin typeface="Calibri"/>
                <a:ea typeface="+mn-ea"/>
                <a:cs typeface="+mn-cs"/>
              </a:endParaRPr>
            </a:p>
          </p:txBody>
        </p:sp>
        <p:sp>
          <p:nvSpPr>
            <p:cNvPr id="58" name="TextBox 57"/>
            <p:cNvSpPr txBox="1"/>
            <p:nvPr/>
          </p:nvSpPr>
          <p:spPr>
            <a:xfrm>
              <a:off x="7921972" y="3300420"/>
              <a:ext cx="100811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Calibri"/>
                  <a:ea typeface="+mn-ea"/>
                  <a:cs typeface="+mn-cs"/>
                </a:rPr>
                <a:t>Periodic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Calibri"/>
                  <a:ea typeface="+mn-ea"/>
                  <a:cs typeface="+mn-cs"/>
                </a:rPr>
                <a:t>re-check</a:t>
              </a:r>
            </a:p>
          </p:txBody>
        </p:sp>
      </p:grpSp>
      <p:grpSp>
        <p:nvGrpSpPr>
          <p:cNvPr id="59" name="Group 58"/>
          <p:cNvGrpSpPr/>
          <p:nvPr/>
        </p:nvGrpSpPr>
        <p:grpSpPr>
          <a:xfrm>
            <a:off x="1039728" y="1410943"/>
            <a:ext cx="1872208" cy="1309307"/>
            <a:chOff x="323528" y="1688058"/>
            <a:chExt cx="2418167" cy="1691117"/>
          </a:xfrm>
        </p:grpSpPr>
        <p:sp>
          <p:nvSpPr>
            <p:cNvPr id="60" name="Rectangle 59"/>
            <p:cNvSpPr/>
            <p:nvPr/>
          </p:nvSpPr>
          <p:spPr>
            <a:xfrm>
              <a:off x="1763688" y="1688058"/>
              <a:ext cx="978007" cy="432048"/>
            </a:xfrm>
            <a:prstGeom prst="rect">
              <a:avLst/>
            </a:prstGeom>
            <a:solidFill>
              <a:sysClr val="window" lastClr="FFFFFF"/>
            </a:solidFill>
            <a:ln w="25400" cap="flat" cmpd="sng" algn="ctr">
              <a:solidFill>
                <a:srgbClr val="990033"/>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lumMod val="85000"/>
                      <a:lumOff val="15000"/>
                    </a:prstClr>
                  </a:solidFill>
                  <a:effectLst/>
                  <a:uLnTx/>
                  <a:uFillTx/>
                  <a:latin typeface="Calibri"/>
                  <a:ea typeface="+mn-ea"/>
                  <a:cs typeface="+mn-cs"/>
                </a:rPr>
                <a:t>Fix/transform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lumMod val="85000"/>
                      <a:lumOff val="15000"/>
                    </a:prstClr>
                  </a:solidFill>
                  <a:effectLst/>
                  <a:uLnTx/>
                  <a:uFillTx/>
                  <a:latin typeface="Calibri"/>
                  <a:ea typeface="+mn-ea"/>
                  <a:cs typeface="+mn-cs"/>
                </a:rPr>
                <a:t>(migrate…)</a:t>
              </a:r>
            </a:p>
          </p:txBody>
        </p:sp>
        <p:sp>
          <p:nvSpPr>
            <p:cNvPr id="61" name="Right Arrow 60"/>
            <p:cNvSpPr/>
            <p:nvPr/>
          </p:nvSpPr>
          <p:spPr>
            <a:xfrm rot="5400000">
              <a:off x="728641" y="2789237"/>
              <a:ext cx="1082314" cy="97562"/>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62" name="Rectangle 61"/>
            <p:cNvSpPr/>
            <p:nvPr/>
          </p:nvSpPr>
          <p:spPr>
            <a:xfrm>
              <a:off x="323528" y="1688058"/>
              <a:ext cx="1008111" cy="456945"/>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*Quality check derivative</a:t>
              </a:r>
            </a:p>
          </p:txBody>
        </p:sp>
        <p:sp>
          <p:nvSpPr>
            <p:cNvPr id="63" name="Right Arrow 62"/>
            <p:cNvSpPr/>
            <p:nvPr/>
          </p:nvSpPr>
          <p:spPr>
            <a:xfrm rot="16200000">
              <a:off x="1861113" y="2770637"/>
              <a:ext cx="1010305" cy="97562"/>
            </a:xfrm>
            <a:prstGeom prst="rightArrow">
              <a:avLst/>
            </a:prstGeom>
            <a:solidFill>
              <a:sysClr val="window" lastClr="FFFFFF">
                <a:lumMod val="50000"/>
              </a:sysClr>
            </a:solidFill>
            <a:ln w="9525" cap="flat" cmpd="sng" algn="ctr">
              <a:solidFill>
                <a:sysClr val="window" lastClr="FFFFFF">
                  <a:lumMod val="50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64" name="Right Arrow 63"/>
            <p:cNvSpPr/>
            <p:nvPr/>
          </p:nvSpPr>
          <p:spPr>
            <a:xfrm rot="10800000">
              <a:off x="1371656" y="1889196"/>
              <a:ext cx="320024"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65" name="Group 64"/>
          <p:cNvGrpSpPr/>
          <p:nvPr/>
        </p:nvGrpSpPr>
        <p:grpSpPr>
          <a:xfrm>
            <a:off x="1828810" y="3332568"/>
            <a:ext cx="771156" cy="664615"/>
            <a:chOff x="1331639" y="4268099"/>
            <a:chExt cx="987180" cy="850793"/>
          </a:xfrm>
        </p:grpSpPr>
        <p:sp>
          <p:nvSpPr>
            <p:cNvPr id="66" name="Rectangle 65"/>
            <p:cNvSpPr/>
            <p:nvPr/>
          </p:nvSpPr>
          <p:spPr>
            <a:xfrm>
              <a:off x="1334405" y="4675276"/>
              <a:ext cx="983078" cy="443616"/>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white"/>
                  </a:solidFill>
                  <a:effectLst/>
                  <a:uLnTx/>
                  <a:uFillTx/>
                  <a:latin typeface="Calibri"/>
                  <a:ea typeface="+mn-ea"/>
                  <a:cs typeface="+mn-cs"/>
                </a:rPr>
                <a:t>Container explosion recursive</a:t>
              </a:r>
            </a:p>
          </p:txBody>
        </p:sp>
        <p:sp>
          <p:nvSpPr>
            <p:cNvPr id="67" name="Right Arrow 66"/>
            <p:cNvSpPr/>
            <p:nvPr/>
          </p:nvSpPr>
          <p:spPr>
            <a:xfrm rot="16200000">
              <a:off x="2085248" y="4387677"/>
              <a:ext cx="353150"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68" name="Right Arrow 67"/>
            <p:cNvSpPr/>
            <p:nvPr/>
          </p:nvSpPr>
          <p:spPr>
            <a:xfrm rot="5400000">
              <a:off x="1212061" y="4397267"/>
              <a:ext cx="353150" cy="113993"/>
            </a:xfrm>
            <a:prstGeom prs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smtClean="0">
                <a:ln>
                  <a:noFill/>
                </a:ln>
                <a:solidFill>
                  <a:prstClr val="white"/>
                </a:solidFill>
                <a:effectLst/>
                <a:uLnTx/>
                <a:uFillTx/>
                <a:latin typeface="Calibri"/>
                <a:ea typeface="+mn-ea"/>
                <a:cs typeface="+mn-cs"/>
              </a:endParaRPr>
            </a:p>
          </p:txBody>
        </p:sp>
      </p:grpSp>
      <p:grpSp>
        <p:nvGrpSpPr>
          <p:cNvPr id="3" name="Group 2"/>
          <p:cNvGrpSpPr/>
          <p:nvPr/>
        </p:nvGrpSpPr>
        <p:grpSpPr>
          <a:xfrm>
            <a:off x="3287381" y="4853498"/>
            <a:ext cx="1728192" cy="1879564"/>
            <a:chOff x="3287381" y="4853498"/>
            <a:chExt cx="1728192" cy="1879564"/>
          </a:xfrm>
        </p:grpSpPr>
        <p:sp>
          <p:nvSpPr>
            <p:cNvPr id="76" name="Rectangle 75"/>
            <p:cNvSpPr/>
            <p:nvPr/>
          </p:nvSpPr>
          <p:spPr>
            <a:xfrm>
              <a:off x="3287381" y="4853498"/>
              <a:ext cx="1656184" cy="1879564"/>
            </a:xfrm>
            <a:prstGeom prst="rect">
              <a:avLst/>
            </a:prstGeom>
            <a:solidFill>
              <a:sysClr val="window" lastClr="FFFFFF"/>
            </a:solidFill>
            <a:ln w="25400" cap="flat" cmpd="sng" algn="ctr">
              <a:solidFill>
                <a:srgbClr val="9BBB59">
                  <a:lumMod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rPr>
                <a:t>Validation and Characterisation tools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srgbClr val="9BBB59">
                      <a:lumMod val="50000"/>
                    </a:srgbClr>
                  </a:solidFill>
                  <a:effectLst/>
                  <a:uLnTx/>
                  <a:uFillTx/>
                  <a:latin typeface="Calibri"/>
                  <a:ea typeface="+mn-ea"/>
                  <a:cs typeface="+mn-cs"/>
                </a:rPr>
                <a:t>Maintained through OPF</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(DPF Manager)</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Calibri"/>
                  <a:ea typeface="+mn-ea"/>
                  <a:cs typeface="+mn-cs"/>
                </a:rPr>
                <a:t>TIFF module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smtClean="0">
                <a:ln>
                  <a:noFill/>
                </a:ln>
                <a:solidFill>
                  <a:srgbClr val="9BBB59">
                    <a:lumMod val="50000"/>
                  </a:srgbClr>
                </a:solidFill>
                <a:effectLst/>
                <a:uLnTx/>
                <a:uFillTx/>
                <a:latin typeface="Calibri"/>
                <a:ea typeface="+mn-ea"/>
                <a:cs typeface="+mn-cs"/>
              </a:endParaRPr>
            </a:p>
          </p:txBody>
        </p:sp>
        <p:pic>
          <p:nvPicPr>
            <p:cNvPr id="77" name="Picture 6" descr="https://lh5.googleusercontent.com/dfIaLBFPnrYD2xy6S27_V81eeUpufweEyr-sX__WMZZoTEF4zrtcFtZ9fLbmbhuvZF0MgmPrYfPML-yNwmZHDXt3MlUXp8Od2Oci-wx0TNQkOMzHstJ-c6XhunEUq0DirGhMwS9cplPNk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9460" y="5322576"/>
              <a:ext cx="401977" cy="2090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https://lh5.googleusercontent.com/lIO2nspRheqreoKCAtkOMyCprsVMLS8OYTH53U1fsKuphLRvrsh8fYmnTE1hbx7plAWeWzE00GDsXnfqmB6nrU3EtFPlqAvxc-pvgJuJOKJbQjAhbJ6AtVueFzZsDxf_M49Q0rj2P4Lak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4036" y="5614531"/>
              <a:ext cx="512823" cy="18242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https://lh5.googleusercontent.com/hIvyhMybTE103GBxH_Rm-BEmTvViMkbAF8pI3GvAy1Mzp2jMTqHgQKcald1E3TgAAS0aVsJcNLY-JuovvZD5qnXVaygByfcAENLlhXyt5jfpJayviLTWRAjN0ZK4td8D0hgYqgFRJTeFJQ"/>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5986" y="6516329"/>
              <a:ext cx="449919" cy="14472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007461" y="5278432"/>
              <a:ext cx="1008112"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Calibri"/>
                  <a:ea typeface="+mn-ea"/>
                  <a:cs typeface="+mn-cs"/>
                </a:rPr>
                <a:t>PDF/A</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Calibri"/>
                  <a:ea typeface="+mn-ea"/>
                  <a:cs typeface="+mn-cs"/>
                </a:rPr>
                <a:t>PDF, JPEG, WAV, PNG, WARC, AIFF, UTF8 TEXT, XML, HTML, GZIP, ASCII TEXT, MP3, GIF, JPEG2000</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Calibri"/>
                  <a:ea typeface="+mn-ea"/>
                  <a:cs typeface="+mn-cs"/>
                </a:rPr>
                <a:t>TIFF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Calibri"/>
                  <a:ea typeface="+mn-ea"/>
                  <a:cs typeface="+mn-cs"/>
                </a:rPr>
                <a:t>JPEG2000</a:t>
              </a:r>
            </a:p>
          </p:txBody>
        </p:sp>
      </p:grpSp>
    </p:spTree>
    <p:extLst>
      <p:ext uri="{BB962C8B-B14F-4D97-AF65-F5344CB8AC3E}">
        <p14:creationId xmlns:p14="http://schemas.microsoft.com/office/powerpoint/2010/main" val="358043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1592</Words>
  <Application>Microsoft Office PowerPoint</Application>
  <PresentationFormat>On-screen Show (4:3)</PresentationFormat>
  <Paragraphs>309</Paragraphs>
  <Slides>25</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Verdana</vt:lpstr>
      <vt:lpstr>Calibri</vt:lpstr>
      <vt:lpstr>Roboto</vt:lpstr>
      <vt:lpstr>Alfa Slab One</vt:lpstr>
      <vt:lpstr>Courier New</vt:lpstr>
      <vt:lpstr>Raleway Light</vt:lpstr>
      <vt:lpstr>Office Theme</vt:lpstr>
      <vt:lpstr>Open Preservation Foundation  and  The Preservation Action Registry</vt:lpstr>
      <vt:lpstr>PowerPoint Presentation</vt:lpstr>
      <vt:lpstr>Who is OPF?</vt:lpstr>
      <vt:lpstr>What is OPF’s purpose?</vt:lpstr>
      <vt:lpstr>Who are OPF members?</vt:lpstr>
      <vt:lpstr>What does OPF do?</vt:lpstr>
      <vt:lpstr>OPF – Digital Preservation Knowledge and Tools</vt:lpstr>
      <vt:lpstr>OPF Reference Toolset – generic process</vt:lpstr>
      <vt:lpstr>    OPF Tool Mapping</vt:lpstr>
      <vt:lpstr>How do OPF projects work?</vt:lpstr>
      <vt:lpstr>Preservation Action Registry</vt:lpstr>
      <vt:lpstr>PAR Background: The problem </vt:lpstr>
      <vt:lpstr>Background: Motivation and Objectives</vt:lpstr>
      <vt:lpstr>Background: Jisc RDSS Project </vt:lpstr>
      <vt:lpstr>Background: Project Conception</vt:lpstr>
      <vt:lpstr>Digital Preservation Actions</vt:lpstr>
      <vt:lpstr>Current Registry (In)compatibility</vt:lpstr>
      <vt:lpstr>Common Language</vt:lpstr>
      <vt:lpstr>What have we produced and why? </vt:lpstr>
      <vt:lpstr>PAR Conceptual Model</vt:lpstr>
      <vt:lpstr>JSON schemas</vt:lpstr>
      <vt:lpstr>APIs</vt:lpstr>
      <vt:lpstr>Executable Tool Definitions</vt:lpstr>
      <vt:lpstr>Next steps</vt:lpstr>
      <vt:lpstr>Join OPF today!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Preservation Interoperability through Preservation Actions Registries  Matthew Addis, Justin Simpson, Jon Tilbury, Jack O’Sullivan, Paul Stokes, Carl Wilson  JISC Arkivum, Arefactual, Preservica, Open Preservation Foundation  http://parcore.org/presentations/</dc:title>
  <dc:creator>Martin</dc:creator>
  <cp:lastModifiedBy>Martin</cp:lastModifiedBy>
  <cp:revision>11</cp:revision>
  <dcterms:modified xsi:type="dcterms:W3CDTF">2018-10-24T10:53:33Z</dcterms:modified>
</cp:coreProperties>
</file>